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481" autoAdjust="0"/>
  </p:normalViewPr>
  <p:slideViewPr>
    <p:cSldViewPr snapToGrid="0">
      <p:cViewPr varScale="1">
        <p:scale>
          <a:sx n="57" d="100"/>
          <a:sy n="57" d="100"/>
        </p:scale>
        <p:origin x="17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407130462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Kính thưa hội đồng, quý thầy cô và các bạn. Hôm nay nhóm chúng tôi xin được phép giới thiệu đồ án tốt nghiệp Insurance Card, tên tiếng Việt là Thẻ bảo hiểm. Nhóm chúng tôi bao gồm 4 thành viên… dưới sự hướng dẫn của thầy Kiều Trọng Khánh.</a:t>
            </a:r>
          </a:p>
        </p:txBody>
      </p:sp>
    </p:spTree>
    <p:extLst>
      <p:ext uri="{BB962C8B-B14F-4D97-AF65-F5344CB8AC3E}">
        <p14:creationId xmlns:p14="http://schemas.microsoft.com/office/powerpoint/2010/main" val="724502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hệ thống web dành cho cty bảo hiểm trong việc quản lí thông tin hợp đồng và khách háng có thể truy cập những hợp đồng hiện đang sở hữu</a:t>
            </a:r>
          </a:p>
        </p:txBody>
      </p:sp>
    </p:spTree>
    <p:extLst>
      <p:ext uri="{BB962C8B-B14F-4D97-AF65-F5344CB8AC3E}">
        <p14:creationId xmlns:p14="http://schemas.microsoft.com/office/powerpoint/2010/main" val="13095557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Shape 18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6" name="Shape 18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Như vậy là tôi đã demo xong tiến trình chạy ngầm và chức năng gửi thông báo.</a:t>
            </a:r>
          </a:p>
          <a:p>
            <a:pPr marL="457200" lvl="0" indent="-228600" rtl="0">
              <a:spcBef>
                <a:spcPts val="0"/>
              </a:spcBef>
              <a:buClr>
                <a:schemeClr val="dk1"/>
              </a:buClr>
              <a:buChar char="-"/>
            </a:pPr>
            <a:r>
              <a:rPr lang="en">
                <a:solidFill>
                  <a:schemeClr val="dk1"/>
                </a:solidFill>
              </a:rPr>
              <a:t>Trạng thái của hợp đồng trong hệ thống bây giờ đã được chuyển thành Expired.</a:t>
            </a:r>
          </a:p>
        </p:txBody>
      </p:sp>
    </p:spTree>
    <p:extLst>
      <p:ext uri="{BB962C8B-B14F-4D97-AF65-F5344CB8AC3E}">
        <p14:creationId xmlns:p14="http://schemas.microsoft.com/office/powerpoint/2010/main" val="10901124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Shape 18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2" name="Shape 18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chức năng gia hạn hợp đồng.</a:t>
            </a:r>
          </a:p>
        </p:txBody>
      </p:sp>
    </p:spTree>
    <p:extLst>
      <p:ext uri="{BB962C8B-B14F-4D97-AF65-F5344CB8AC3E}">
        <p14:creationId xmlns:p14="http://schemas.microsoft.com/office/powerpoint/2010/main" val="36402102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Shape 182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3" name="Shape 18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Hiện tại trên môi trường thực tế, hệ thống hợp đồng bảo hiểm không có khả năng gia hạn. Điều này gây bất tiện cho KH khi mà KH phải đến trực tiếp cty hoặc các đại lý để đăng ký HĐ bảo hiểm mới.</a:t>
            </a:r>
          </a:p>
        </p:txBody>
      </p:sp>
    </p:spTree>
    <p:extLst>
      <p:ext uri="{BB962C8B-B14F-4D97-AF65-F5344CB8AC3E}">
        <p14:creationId xmlns:p14="http://schemas.microsoft.com/office/powerpoint/2010/main" val="1738802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Shape 183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37" name="Shape 18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solidFill>
                  <a:schemeClr val="dk1"/>
                </a:solidFill>
              </a:rPr>
              <a:t>Hệ thống của chúng tôi đề xuất một cơ chế để gia hạn hợp đồng như sau:</a:t>
            </a:r>
          </a:p>
        </p:txBody>
      </p:sp>
    </p:spTree>
    <p:extLst>
      <p:ext uri="{BB962C8B-B14F-4D97-AF65-F5344CB8AC3E}">
        <p14:creationId xmlns:p14="http://schemas.microsoft.com/office/powerpoint/2010/main" val="34849294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Shape 184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49" name="Shape 18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Một thực thể hợp đồng lúc mới đăng ký sẽ có thông tin về </a:t>
            </a:r>
            <a:r>
              <a:rPr lang="en" b="1">
                <a:solidFill>
                  <a:schemeClr val="dk1"/>
                </a:solidFill>
              </a:rPr>
              <a:t>ngày hết hiệu lực </a:t>
            </a:r>
            <a:r>
              <a:rPr lang="en">
                <a:solidFill>
                  <a:schemeClr val="dk1"/>
                </a:solidFill>
              </a:rPr>
              <a:t>và </a:t>
            </a:r>
            <a:r>
              <a:rPr lang="en" b="1">
                <a:solidFill>
                  <a:schemeClr val="dk1"/>
                </a:solidFill>
              </a:rPr>
              <a:t>trạng thái hợp đồng</a:t>
            </a:r>
            <a:r>
              <a:rPr lang="en">
                <a:solidFill>
                  <a:schemeClr val="dk1"/>
                </a:solidFill>
              </a:rPr>
              <a:t>.</a:t>
            </a:r>
          </a:p>
          <a:p>
            <a:pPr marL="457200" lvl="0" indent="-228600" rtl="0">
              <a:spcBef>
                <a:spcPts val="0"/>
              </a:spcBef>
              <a:buClr>
                <a:schemeClr val="dk1"/>
              </a:buClr>
              <a:buChar char="-"/>
            </a:pPr>
            <a:r>
              <a:rPr lang="en">
                <a:solidFill>
                  <a:schemeClr val="dk1"/>
                </a:solidFill>
              </a:rPr>
              <a:t>Ở đây tôi xin ví dụ một hợp đồng có </a:t>
            </a:r>
            <a:r>
              <a:rPr lang="en" b="1">
                <a:solidFill>
                  <a:schemeClr val="dk1"/>
                </a:solidFill>
              </a:rPr>
              <a:t>ngày hết hạn là 08/05/2015</a:t>
            </a:r>
            <a:r>
              <a:rPr lang="en">
                <a:solidFill>
                  <a:schemeClr val="dk1"/>
                </a:solidFill>
              </a:rPr>
              <a:t> và trạng thái hiện tại đang là </a:t>
            </a:r>
            <a:r>
              <a:rPr lang="en" b="1">
                <a:solidFill>
                  <a:schemeClr val="dk1"/>
                </a:solidFill>
              </a:rPr>
              <a:t>hết hạn.</a:t>
            </a:r>
          </a:p>
        </p:txBody>
      </p:sp>
    </p:spTree>
    <p:extLst>
      <p:ext uri="{BB962C8B-B14F-4D97-AF65-F5344CB8AC3E}">
        <p14:creationId xmlns:p14="http://schemas.microsoft.com/office/powerpoint/2010/main" val="37294073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Shape 186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3" name="Shape 18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Khi người dùng thực hiện gia hạn cho hợp đồng, lúc này hệ thống sẽ cộng thêm </a:t>
            </a:r>
            <a:r>
              <a:rPr lang="en" b="1">
                <a:solidFill>
                  <a:schemeClr val="dk1"/>
                </a:solidFill>
              </a:rPr>
              <a:t>1 năm </a:t>
            </a:r>
            <a:r>
              <a:rPr lang="en">
                <a:solidFill>
                  <a:schemeClr val="dk1"/>
                </a:solidFill>
              </a:rPr>
              <a:t>- là thời hạn mặc định lúc đăng ký hợp đồng - vào </a:t>
            </a:r>
            <a:r>
              <a:rPr lang="en" b="1">
                <a:solidFill>
                  <a:schemeClr val="dk1"/>
                </a:solidFill>
              </a:rPr>
              <a:t>thời hạn hợp đồng</a:t>
            </a:r>
            <a:r>
              <a:rPr lang="en">
                <a:solidFill>
                  <a:schemeClr val="dk1"/>
                </a:solidFill>
              </a:rPr>
              <a:t>, đồng thời trạng thái của hợp đồng được đổi thành “</a:t>
            </a:r>
            <a:r>
              <a:rPr lang="en" b="1">
                <a:solidFill>
                  <a:schemeClr val="dk1"/>
                </a:solidFill>
              </a:rPr>
              <a:t>Ready</a:t>
            </a:r>
            <a:r>
              <a:rPr lang="en">
                <a:solidFill>
                  <a:schemeClr val="dk1"/>
                </a:solidFill>
              </a:rPr>
              <a:t>”.</a:t>
            </a:r>
          </a:p>
        </p:txBody>
      </p:sp>
    </p:spTree>
    <p:extLst>
      <p:ext uri="{BB962C8B-B14F-4D97-AF65-F5344CB8AC3E}">
        <p14:creationId xmlns:p14="http://schemas.microsoft.com/office/powerpoint/2010/main" val="1346705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Shape 18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3" name="Shape 18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Sau đó hệ thống sẽ tiến hành lưu trữ thông tin về việc gia hạn vào thực thể </a:t>
            </a:r>
            <a:r>
              <a:rPr lang="en" b="1">
                <a:solidFill>
                  <a:schemeClr val="dk1"/>
                </a:solidFill>
              </a:rPr>
              <a:t>Payment</a:t>
            </a:r>
            <a:r>
              <a:rPr lang="en">
                <a:solidFill>
                  <a:schemeClr val="dk1"/>
                </a:solidFill>
              </a:rPr>
              <a:t>. Trong thực thể payment chứa các thông tin như ngày bắt đầu, ngày kết thúc của lần gia hạn kèm theo mức phí gia hạn.</a:t>
            </a:r>
          </a:p>
          <a:p>
            <a:pPr marL="457200" lvl="0" indent="-228600" rtl="0">
              <a:spcBef>
                <a:spcPts val="0"/>
              </a:spcBef>
              <a:buClr>
                <a:schemeClr val="dk1"/>
              </a:buClr>
              <a:buChar char="-"/>
            </a:pPr>
            <a:r>
              <a:rPr lang="en">
                <a:solidFill>
                  <a:schemeClr val="dk1"/>
                </a:solidFill>
              </a:rPr>
              <a:t>Như vậy một hợp đồng có thể được gia hạn nhiều lần, thông tin các lần gia hạn trong lịch sử đều có thể tra cứu lại được thông qua thực thể Payment.</a:t>
            </a:r>
          </a:p>
          <a:p>
            <a:pPr marL="457200" lvl="0" indent="-228600" rtl="0">
              <a:spcBef>
                <a:spcPts val="0"/>
              </a:spcBef>
              <a:buClr>
                <a:schemeClr val="dk1"/>
              </a:buClr>
              <a:buChar char="-"/>
            </a:pPr>
            <a:r>
              <a:rPr lang="en">
                <a:solidFill>
                  <a:schemeClr val="dk1"/>
                </a:solidFill>
              </a:rPr>
              <a:t>Dưới góc nhìn của người dùng, chỉ với một thao tác đơn giản, KH có thể gia hạn được hợp đồng, và việc này xem như là tương đương với việc đăng ký lại một hợp đồng mới với thông tin giống với hợp đồng hiện tại với mức phí tương đương. Như vậy hình thức gia hạn mà chúng tôi đề xuất có thể xem là gần sát nhất so với quy định của pháp luật hiện tại ở Việt Nam.</a:t>
            </a:r>
          </a:p>
        </p:txBody>
      </p:sp>
    </p:spTree>
    <p:extLst>
      <p:ext uri="{BB962C8B-B14F-4D97-AF65-F5344CB8AC3E}">
        <p14:creationId xmlns:p14="http://schemas.microsoft.com/office/powerpoint/2010/main" val="2015567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Shape 189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93" name="Shape 18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73666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Shape 19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7" name="Shape 19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chúng tôi xin demo chức năng gia hạn hợp đồng.</a:t>
            </a:r>
          </a:p>
          <a:p>
            <a:pPr marL="457200" lvl="0" indent="-228600" rtl="0">
              <a:spcBef>
                <a:spcPts val="0"/>
              </a:spcBef>
              <a:buChar char="-"/>
            </a:pPr>
            <a:r>
              <a:rPr lang="en"/>
              <a:t>Demo:</a:t>
            </a:r>
          </a:p>
          <a:p>
            <a:pPr marL="914400" lvl="1" indent="-228600" rtl="0">
              <a:spcBef>
                <a:spcPts val="0"/>
              </a:spcBef>
              <a:buChar char="-"/>
            </a:pPr>
            <a:r>
              <a:rPr lang="en"/>
              <a:t>Mở giao diện staff</a:t>
            </a:r>
          </a:p>
          <a:p>
            <a:pPr marL="914400" lvl="1" indent="-228600" rtl="0">
              <a:spcBef>
                <a:spcPts val="0"/>
              </a:spcBef>
              <a:buChar char="-"/>
            </a:pPr>
            <a:r>
              <a:rPr lang="en"/>
              <a:t>Chọn HĐ đã hết hạn</a:t>
            </a:r>
          </a:p>
          <a:p>
            <a:pPr marL="914400" lvl="1" indent="-228600" rtl="0">
              <a:spcBef>
                <a:spcPts val="0"/>
              </a:spcBef>
              <a:buChar char="-"/>
            </a:pPr>
            <a:r>
              <a:rPr lang="en"/>
              <a:t>Nhấn nút gia hạn</a:t>
            </a:r>
          </a:p>
          <a:p>
            <a:pPr marL="914400" lvl="1" indent="-228600" rtl="0">
              <a:spcBef>
                <a:spcPts val="0"/>
              </a:spcBef>
              <a:buChar char="-"/>
            </a:pPr>
            <a:r>
              <a:rPr lang="en"/>
              <a:t>Dùng checker app kiểm tra thẻ.</a:t>
            </a:r>
          </a:p>
        </p:txBody>
      </p:sp>
    </p:spTree>
    <p:extLst>
      <p:ext uri="{BB962C8B-B14F-4D97-AF65-F5344CB8AC3E}">
        <p14:creationId xmlns:p14="http://schemas.microsoft.com/office/powerpoint/2010/main" val="7788512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Shape 191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20" name="Shape 19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endParaRPr/>
          </a:p>
        </p:txBody>
      </p:sp>
    </p:spTree>
    <p:extLst>
      <p:ext uri="{BB962C8B-B14F-4D97-AF65-F5344CB8AC3E}">
        <p14:creationId xmlns:p14="http://schemas.microsoft.com/office/powerpoint/2010/main" val="3987432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Thè NFC có chức năng thay thế giấy bảo hiểm hiện tại</a:t>
            </a:r>
          </a:p>
          <a:p>
            <a:pPr marL="457200" lvl="0" indent="0" rtl="0">
              <a:spcBef>
                <a:spcPts val="0"/>
              </a:spcBef>
              <a:buNone/>
            </a:pPr>
            <a:endParaRPr/>
          </a:p>
        </p:txBody>
      </p:sp>
    </p:spTree>
    <p:extLst>
      <p:ext uri="{BB962C8B-B14F-4D97-AF65-F5344CB8AC3E}">
        <p14:creationId xmlns:p14="http://schemas.microsoft.com/office/powerpoint/2010/main" val="37096094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Shape 193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5" name="Shape 19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endParaRPr/>
          </a:p>
        </p:txBody>
      </p:sp>
    </p:spTree>
    <p:extLst>
      <p:ext uri="{BB962C8B-B14F-4D97-AF65-F5344CB8AC3E}">
        <p14:creationId xmlns:p14="http://schemas.microsoft.com/office/powerpoint/2010/main" val="15856619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Shape 194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50" name="Shape 19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Như vậy là tôi đã demo xong chức năng gia hạn hợp đồng.</a:t>
            </a:r>
          </a:p>
          <a:p>
            <a:pPr marL="457200" lvl="0" indent="-228600" rtl="0">
              <a:spcBef>
                <a:spcPts val="0"/>
              </a:spcBef>
              <a:buClr>
                <a:schemeClr val="dk1"/>
              </a:buClr>
              <a:buChar char="-"/>
            </a:pPr>
            <a:r>
              <a:rPr lang="en">
                <a:solidFill>
                  <a:schemeClr val="dk1"/>
                </a:solidFill>
              </a:rPr>
              <a:t>Trạng thái bây giờ của hợp đồng đã chuyển từ Expired sang Ready</a:t>
            </a:r>
          </a:p>
        </p:txBody>
      </p:sp>
    </p:spTree>
    <p:extLst>
      <p:ext uri="{BB962C8B-B14F-4D97-AF65-F5344CB8AC3E}">
        <p14:creationId xmlns:p14="http://schemas.microsoft.com/office/powerpoint/2010/main" val="27949567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Shape 195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57" name="Shape 19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0671438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Shape 196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3" name="Shape 19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extLst>
      <p:ext uri="{BB962C8B-B14F-4D97-AF65-F5344CB8AC3E}">
        <p14:creationId xmlns:p14="http://schemas.microsoft.com/office/powerpoint/2010/main" val="34308221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Shape 197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0" name="Shape 19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03796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Shape 198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7" name="Shape 19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Để thuận tiện cho việc mở rộng, chúng tôi đã thiết kế hệ thống thành nhiều thành phần riêng biệt để dễ dàng sửa đổi, nâng cấp.</a:t>
            </a:r>
          </a:p>
          <a:p>
            <a:pPr marL="457200" lvl="0" indent="-228600">
              <a:spcBef>
                <a:spcPts val="0"/>
              </a:spcBef>
              <a:buChar char="-"/>
            </a:pPr>
            <a:r>
              <a:rPr lang="en"/>
              <a:t>Như hiện tại, chúng tôi có </a:t>
            </a:r>
            <a:r>
              <a:rPr lang="en" b="1"/>
              <a:t>thành phần dùng chung (là Common Component)</a:t>
            </a:r>
            <a:r>
              <a:rPr lang="en"/>
              <a:t> bao gồm khách hàng, thẻ, nhân viên... và </a:t>
            </a:r>
            <a:r>
              <a:rPr lang="en" b="1"/>
              <a:t>thành phần bảo hiểm xe máy (Motor Contract Component)</a:t>
            </a:r>
            <a:r>
              <a:rPr lang="en"/>
              <a:t> bao gồm hợp đồng bảo hiểm xe máy và các thông tin liên quan như loại hợp đồng, thông tin vi phạm, tai nạn và bồi thường.</a:t>
            </a:r>
          </a:p>
        </p:txBody>
      </p:sp>
    </p:spTree>
    <p:extLst>
      <p:ext uri="{BB962C8B-B14F-4D97-AF65-F5344CB8AC3E}">
        <p14:creationId xmlns:p14="http://schemas.microsoft.com/office/powerpoint/2010/main" val="18027638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Shape 201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4" name="Shape 20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Với thiết kế như vậy, chúng tôi có thể dễ dàng nâng cấp lên thành mô hình </a:t>
            </a:r>
            <a:r>
              <a:rPr lang="en" b="1"/>
              <a:t>một công ty đa dịch vụ</a:t>
            </a:r>
            <a:r>
              <a:rPr lang="en"/>
              <a:t>.</a:t>
            </a:r>
          </a:p>
          <a:p>
            <a:pPr marL="457200" lvl="0" indent="-228600">
              <a:spcBef>
                <a:spcPts val="0"/>
              </a:spcBef>
              <a:buChar char="-"/>
            </a:pPr>
            <a:r>
              <a:rPr lang="en"/>
              <a:t>Tức là thay vì mỗi công ty chỉ cung cấp một loại dịch vụ nhất định thì bây giờ công ty đó có thể có </a:t>
            </a:r>
            <a:r>
              <a:rPr lang="en" b="1"/>
              <a:t>nhiều loại dịch vụ khác nhau</a:t>
            </a:r>
            <a:r>
              <a:rPr lang="en"/>
              <a:t> như bảo hiểm xe máy, bảo hiểm sức khỏe hoặc bảo hiểm tài sản và </a:t>
            </a:r>
            <a:r>
              <a:rPr lang="en" b="1"/>
              <a:t>chỉ cần sử dụng một thẻ bảo hiểm duy nhất.</a:t>
            </a:r>
          </a:p>
        </p:txBody>
      </p:sp>
    </p:spTree>
    <p:extLst>
      <p:ext uri="{BB962C8B-B14F-4D97-AF65-F5344CB8AC3E}">
        <p14:creationId xmlns:p14="http://schemas.microsoft.com/office/powerpoint/2010/main" val="40265784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Shape 202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1" name="Shape 20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Và đây là thiết kế cho mô hình một công ty đa dịch vụ.</a:t>
            </a:r>
          </a:p>
          <a:p>
            <a:pPr marL="457200" lvl="0" indent="-228600" rtl="0">
              <a:spcBef>
                <a:spcPts val="0"/>
              </a:spcBef>
              <a:buChar char="-"/>
            </a:pPr>
            <a:r>
              <a:rPr lang="en"/>
              <a:t>Như hội đồng có thể nhìn thấy, ở đây hệ thống chỉ cần bổ sung thêm một thành phần gọi là </a:t>
            </a:r>
            <a:r>
              <a:rPr lang="en" b="1"/>
              <a:t>thành phần bảo hiểm sức khỏe</a:t>
            </a:r>
            <a:r>
              <a:rPr lang="en"/>
              <a:t> gồm các thông tin đặc thù cho bảo hiểm sức khỏe. Thành phần này sẽ giữ một liên kết đến </a:t>
            </a:r>
            <a:r>
              <a:rPr lang="en" b="1"/>
              <a:t>thành phần dùng chung (tức là Common Component)</a:t>
            </a:r>
            <a:r>
              <a:rPr lang="en"/>
              <a:t>.</a:t>
            </a:r>
          </a:p>
          <a:p>
            <a:pPr marL="457200" lvl="0" indent="-228600">
              <a:spcBef>
                <a:spcPts val="0"/>
              </a:spcBef>
              <a:buChar char="-"/>
            </a:pPr>
            <a:r>
              <a:rPr lang="en"/>
              <a:t>Như vậy, việc mở rộng hệ thống </a:t>
            </a:r>
            <a:r>
              <a:rPr lang="en" b="1"/>
              <a:t>không yêu cầu sửa đổi đối với hệ thống hiện tại</a:t>
            </a:r>
            <a:r>
              <a:rPr lang="en"/>
              <a:t>.</a:t>
            </a:r>
          </a:p>
        </p:txBody>
      </p:sp>
    </p:spTree>
    <p:extLst>
      <p:ext uri="{BB962C8B-B14F-4D97-AF65-F5344CB8AC3E}">
        <p14:creationId xmlns:p14="http://schemas.microsoft.com/office/powerpoint/2010/main" val="41520611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Shape 202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8" name="Shape 20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Ngoài ra, chúng tôi còn đưa ra một mô hình rộng hơn, là mô hình </a:t>
            </a:r>
            <a:r>
              <a:rPr lang="en" b="1"/>
              <a:t>Nhiều công ty đa dịch vụ</a:t>
            </a:r>
            <a:r>
              <a:rPr lang="en"/>
              <a:t>.</a:t>
            </a:r>
          </a:p>
          <a:p>
            <a:pPr marL="457200" lvl="0" indent="-228600" rtl="0">
              <a:spcBef>
                <a:spcPts val="0"/>
              </a:spcBef>
              <a:buChar char="-"/>
            </a:pPr>
            <a:r>
              <a:rPr lang="en"/>
              <a:t>Ở mô hình này, chúng tôi hướng đến </a:t>
            </a:r>
            <a:r>
              <a:rPr lang="en" b="1"/>
              <a:t>tất cả các công ty bảo hiểm trên Việt Nam đều sử dụng chung hệ thống dữ liệu</a:t>
            </a:r>
            <a:r>
              <a:rPr lang="en"/>
              <a:t> để có thể </a:t>
            </a:r>
            <a:r>
              <a:rPr lang="en" b="1"/>
              <a:t>khai thác được tối đa các lợi ích mang lại từ thẻ bảo hiểm NFC</a:t>
            </a:r>
            <a:r>
              <a:rPr lang="en"/>
              <a:t>.</a:t>
            </a:r>
          </a:p>
          <a:p>
            <a:pPr marL="457200" lvl="0" indent="-228600">
              <a:spcBef>
                <a:spcPts val="0"/>
              </a:spcBef>
              <a:buChar char="-"/>
            </a:pPr>
            <a:r>
              <a:rPr lang="en"/>
              <a:t>Như hội đồng có thể nhìn thấy, ở mô hình này ngoài </a:t>
            </a:r>
            <a:r>
              <a:rPr lang="en" b="1"/>
              <a:t>hệ thống MIC chính được triển khai ở máy chủ trung tâm</a:t>
            </a:r>
            <a:r>
              <a:rPr lang="en"/>
              <a:t>, ở mỗi công ty, chúng tôi còn triển khai một </a:t>
            </a:r>
            <a:r>
              <a:rPr lang="en" b="1"/>
              <a:t>mô đun nhỏ để đảm bảo vận hành đồng bộ và chính xác</a:t>
            </a:r>
            <a:r>
              <a:rPr lang="en"/>
              <a:t> giữa các công ty với nhau.</a:t>
            </a:r>
          </a:p>
        </p:txBody>
      </p:sp>
    </p:spTree>
    <p:extLst>
      <p:ext uri="{BB962C8B-B14F-4D97-AF65-F5344CB8AC3E}">
        <p14:creationId xmlns:p14="http://schemas.microsoft.com/office/powerpoint/2010/main" val="16443601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Shape 204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1" name="Shape 20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thiết kế mà chúng tôi </a:t>
            </a:r>
            <a:r>
              <a:rPr lang="en" b="1"/>
              <a:t>đề xuất</a:t>
            </a:r>
            <a:r>
              <a:rPr lang="en"/>
              <a:t> dành cho mô hình Nhiều công ty đa dịch vụ.</a:t>
            </a:r>
          </a:p>
          <a:p>
            <a:pPr marL="457200" lvl="0" indent="-228600" rtl="0">
              <a:spcBef>
                <a:spcPts val="0"/>
              </a:spcBef>
              <a:buChar char="-"/>
            </a:pPr>
            <a:r>
              <a:rPr lang="en"/>
              <a:t>Tại máy chủ trung tâm, chúng tôi cài đặt </a:t>
            </a:r>
            <a:r>
              <a:rPr lang="en" b="1"/>
              <a:t>thành phần dùng chung</a:t>
            </a:r>
            <a:r>
              <a:rPr lang="en"/>
              <a:t> để quản lý các thông tin chung của nhiều công ty.</a:t>
            </a:r>
          </a:p>
          <a:p>
            <a:pPr marL="457200" lvl="0" indent="-228600" rtl="0">
              <a:spcBef>
                <a:spcPts val="0"/>
              </a:spcBef>
              <a:buChar char="-"/>
            </a:pPr>
            <a:r>
              <a:rPr lang="en"/>
              <a:t>Sau đó, tại mỗi công ty chúng tôi sẽ </a:t>
            </a:r>
            <a:r>
              <a:rPr lang="en" b="1"/>
              <a:t>cài đặt lên module</a:t>
            </a:r>
            <a:r>
              <a:rPr lang="en"/>
              <a:t> các thành phần liên quan đến </a:t>
            </a:r>
            <a:r>
              <a:rPr lang="en" b="1"/>
              <a:t>nghiệp vụ riêng biệt của từng công ty</a:t>
            </a:r>
            <a:r>
              <a:rPr lang="en"/>
              <a:t>.</a:t>
            </a:r>
          </a:p>
          <a:p>
            <a:pPr marL="457200" lvl="0" indent="-228600">
              <a:spcBef>
                <a:spcPts val="0"/>
              </a:spcBef>
              <a:buChar char="-"/>
            </a:pPr>
            <a:r>
              <a:rPr lang="en"/>
              <a:t>Ở mô hình này chúng tôi chỉ đưa ra </a:t>
            </a:r>
            <a:r>
              <a:rPr lang="en" b="1"/>
              <a:t>góc nhìn tổng quát</a:t>
            </a:r>
            <a:r>
              <a:rPr lang="en"/>
              <a:t> về thiết kế của hệ thống, để triển khai thật sự thì cần phải </a:t>
            </a:r>
            <a:r>
              <a:rPr lang="en" b="1"/>
              <a:t>giải quyết rất nhiều bài toán phát sinh</a:t>
            </a:r>
            <a:r>
              <a:rPr lang="en"/>
              <a:t>.</a:t>
            </a:r>
          </a:p>
        </p:txBody>
      </p:sp>
    </p:spTree>
    <p:extLst>
      <p:ext uri="{BB962C8B-B14F-4D97-AF65-F5344CB8AC3E}">
        <p14:creationId xmlns:p14="http://schemas.microsoft.com/office/powerpoint/2010/main" val="3665727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a:t>
            </a:r>
            <a:r>
              <a:rPr lang="en" b="1">
                <a:solidFill>
                  <a:schemeClr val="dk1"/>
                </a:solidFill>
              </a:rPr>
              <a:t>ứng dụng giả lập thiết bị in thẻ</a:t>
            </a:r>
            <a:r>
              <a:rPr lang="en">
                <a:solidFill>
                  <a:schemeClr val="dk1"/>
                </a:solidFill>
              </a:rPr>
              <a:t> chạy trên «smart phone» dành cho nhân viên dùng để in mã thẻ ứng với hợp đồng</a:t>
            </a:r>
          </a:p>
        </p:txBody>
      </p:sp>
    </p:spTree>
    <p:extLst>
      <p:ext uri="{BB962C8B-B14F-4D97-AF65-F5344CB8AC3E}">
        <p14:creationId xmlns:p14="http://schemas.microsoft.com/office/powerpoint/2010/main" val="21935982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Shape 20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8" name="Shape 20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35714181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Shape 20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54" name="Shape 20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341771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1 </a:t>
            </a:r>
            <a:r>
              <a:rPr lang="en" b="1"/>
              <a:t>ứng dụng giả lập thiết bị đọc thẻ</a:t>
            </a:r>
            <a:r>
              <a:rPr lang="en"/>
              <a:t> chạy trên «smart phone» dành cho CSGT để kiểm tra thông tin bảo hiểm cũng như có thể thêm thông tin vi phạm của khách hàng.</a:t>
            </a:r>
          </a:p>
          <a:p>
            <a:pPr marL="457200" lvl="0" indent="0" rtl="0">
              <a:spcBef>
                <a:spcPts val="0"/>
              </a:spcBef>
              <a:buNone/>
            </a:pPr>
            <a:endParaRPr/>
          </a:p>
        </p:txBody>
      </p:sp>
    </p:spTree>
    <p:extLst>
      <p:ext uri="{BB962C8B-B14F-4D97-AF65-F5344CB8AC3E}">
        <p14:creationId xmlns:p14="http://schemas.microsoft.com/office/powerpoint/2010/main" val="230510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t>Chúng tôi đã giãi quyết bài toán đầu tiên như sau (khách hàng thường hay quên ngày hết hạn của bảo hiểm)</a:t>
            </a:r>
          </a:p>
          <a:p>
            <a:pPr marL="457200" lvl="0" indent="-228600" rtl="0">
              <a:lnSpc>
                <a:spcPct val="115000"/>
              </a:lnSpc>
              <a:spcBef>
                <a:spcPts val="0"/>
              </a:spcBef>
              <a:buChar char="-"/>
            </a:pPr>
            <a:r>
              <a:rPr lang="en"/>
              <a:t>Hệ thống sẽ gởi những thông báo cho khách hàng qua email hay trực tiếp trên website khi hợp đồng đã gần hết hạn hay đã hết hạn! </a:t>
            </a:r>
          </a:p>
          <a:p>
            <a:pPr>
              <a:spcBef>
                <a:spcPts val="0"/>
              </a:spcBef>
              <a:buNone/>
            </a:pPr>
            <a:endParaRPr/>
          </a:p>
        </p:txBody>
      </p:sp>
    </p:spTree>
    <p:extLst>
      <p:ext uri="{BB962C8B-B14F-4D97-AF65-F5344CB8AC3E}">
        <p14:creationId xmlns:p14="http://schemas.microsoft.com/office/powerpoint/2010/main" val="297753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t>Bên cạnh đó hệ thống cung cấp cơ chế gia hạn</a:t>
            </a:r>
            <a:r>
              <a:rPr lang="en">
                <a:solidFill>
                  <a:schemeClr val="dk1"/>
                </a:solidFill>
              </a:rPr>
              <a:t> hợp đồng và đưa ra hai cơ chế thanh toán cho KH khi hợp đồng cũ hết hạn</a:t>
            </a:r>
          </a:p>
          <a:p>
            <a:pPr marL="457200" lvl="0" indent="-228600" rtl="0">
              <a:lnSpc>
                <a:spcPct val="115000"/>
              </a:lnSpc>
              <a:spcBef>
                <a:spcPts val="0"/>
              </a:spcBef>
              <a:buChar char="-"/>
            </a:pPr>
            <a:r>
              <a:rPr lang="en"/>
              <a:t>KH có thể thanh toán trực tiếp tại công ty hay</a:t>
            </a:r>
          </a:p>
          <a:p>
            <a:pPr marL="457200" lvl="0" indent="-228600" rtl="0">
              <a:lnSpc>
                <a:spcPct val="115000"/>
              </a:lnSpc>
              <a:spcBef>
                <a:spcPts val="0"/>
              </a:spcBef>
              <a:buChar char="-"/>
            </a:pPr>
            <a:r>
              <a:rPr lang="en"/>
              <a:t>KH có thể thanh toán trực tuyến qua PayPal</a:t>
            </a:r>
          </a:p>
        </p:txBody>
      </p:sp>
    </p:spTree>
    <p:extLst>
      <p:ext uri="{BB962C8B-B14F-4D97-AF65-F5344CB8AC3E}">
        <p14:creationId xmlns:p14="http://schemas.microsoft.com/office/powerpoint/2010/main" val="70061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t>Đồng thời hệ thống sẽ cung cấp cơ chế quản lý các yêu cầu bồi thường từ khách hàng : </a:t>
            </a:r>
          </a:p>
          <a:p>
            <a:pPr marL="457200" lvl="0" indent="-228600" rtl="0">
              <a:lnSpc>
                <a:spcPct val="115000"/>
              </a:lnSpc>
              <a:spcBef>
                <a:spcPts val="0"/>
              </a:spcBef>
              <a:buChar char="-"/>
            </a:pPr>
            <a:r>
              <a:rPr lang="en"/>
              <a:t> như là gởithông báo nhắc nhở cho NV công ty khi có yêu cầu bồi thường mới.</a:t>
            </a:r>
          </a:p>
          <a:p>
            <a:pPr lvl="0" rtl="0">
              <a:lnSpc>
                <a:spcPct val="115000"/>
              </a:lnSpc>
              <a:spcBef>
                <a:spcPts val="0"/>
              </a:spcBef>
              <a:buNone/>
            </a:pPr>
            <a:r>
              <a:rPr lang="en"/>
              <a:t>=&gt;  Việc này giúp tăng tính tương tác giữa KH và công ty bảo hiểm.</a:t>
            </a:r>
          </a:p>
          <a:p>
            <a:pPr>
              <a:spcBef>
                <a:spcPts val="0"/>
              </a:spcBef>
              <a:buNone/>
            </a:pPr>
            <a:endParaRPr/>
          </a:p>
        </p:txBody>
      </p:sp>
    </p:spTree>
    <p:extLst>
      <p:ext uri="{BB962C8B-B14F-4D97-AF65-F5344CB8AC3E}">
        <p14:creationId xmlns:p14="http://schemas.microsoft.com/office/powerpoint/2010/main" val="3359370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t>Chúng tôi sử dụng thẻ NFC thay thế việc sữ dụng giấy bảo hiểm nhằm tránh việc giả mạo thông tin bên cạnh đó cũng hạn chế việc hư hại khi sữ dụng giấy bảo hiểm. Đồng thời cũng giúp CSGT kiểm tra thông tin thẻ dễ dàng và khách quan hơn.</a:t>
            </a:r>
          </a:p>
        </p:txBody>
      </p:sp>
    </p:spTree>
    <p:extLst>
      <p:ext uri="{BB962C8B-B14F-4D97-AF65-F5344CB8AC3E}">
        <p14:creationId xmlns:p14="http://schemas.microsoft.com/office/powerpoint/2010/main" val="850022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t>Như vậy tôi đã trình bày xong những vấn đề của việc sử dụng bảo hiểm hiện tại và đưa ra giải pháp xử lí!</a:t>
            </a:r>
          </a:p>
          <a:p>
            <a:pPr lvl="0" rtl="0">
              <a:lnSpc>
                <a:spcPct val="115000"/>
              </a:lnSpc>
              <a:spcBef>
                <a:spcPts val="0"/>
              </a:spcBef>
              <a:buClr>
                <a:schemeClr val="dk1"/>
              </a:buClr>
              <a:buSzPct val="100000"/>
              <a:buFont typeface="Arial"/>
              <a:buNone/>
            </a:pPr>
            <a:r>
              <a:rPr lang="en"/>
              <a:t>Để tiếp tục tôi xin trình bày về việc quản lý Hợp đồng trong hệ thống! </a:t>
            </a:r>
          </a:p>
          <a:p>
            <a:pPr>
              <a:spcBef>
                <a:spcPts val="0"/>
              </a:spcBef>
              <a:buNone/>
            </a:pPr>
            <a:endParaRPr/>
          </a:p>
        </p:txBody>
      </p:sp>
    </p:spTree>
    <p:extLst>
      <p:ext uri="{BB962C8B-B14F-4D97-AF65-F5344CB8AC3E}">
        <p14:creationId xmlns:p14="http://schemas.microsoft.com/office/powerpoint/2010/main" val="4031051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solidFill>
                  <a:schemeClr val="dk1"/>
                </a:solidFill>
              </a:rPr>
              <a:t>Dựa trên nền tảng của luật pháp Việt Nam hiện tại, chúng tôi quản lý thông tin hợp đồng trên thực thể Contract với các thông tin giống như trong văn bản luật quy định.</a:t>
            </a:r>
          </a:p>
        </p:txBody>
      </p:sp>
    </p:spTree>
    <p:extLst>
      <p:ext uri="{BB962C8B-B14F-4D97-AF65-F5344CB8AC3E}">
        <p14:creationId xmlns:p14="http://schemas.microsoft.com/office/powerpoint/2010/main" val="34734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Trong thời gian 40 phút tới, chúng tôi xin trình bày các nội dung sau:</a:t>
            </a:r>
          </a:p>
          <a:p>
            <a:pPr marL="457200" lvl="0" indent="-228600" rtl="0">
              <a:spcBef>
                <a:spcPts val="0"/>
              </a:spcBef>
              <a:buChar char="-"/>
            </a:pPr>
            <a:r>
              <a:rPr lang="en"/>
              <a:t>Thứ nhất là vấn đề hiện tại của bảo hiểm xe máy</a:t>
            </a:r>
          </a:p>
          <a:p>
            <a:pPr marL="457200" lvl="0" indent="-228600" rtl="0">
              <a:spcBef>
                <a:spcPts val="0"/>
              </a:spcBef>
              <a:buChar char="-"/>
            </a:pPr>
            <a:r>
              <a:rPr lang="en"/>
              <a:t>Thứ hai là giải pháp nhóm chúng tôi đưa ra</a:t>
            </a:r>
          </a:p>
          <a:p>
            <a:pPr marL="457200" lvl="0" indent="-228600" rtl="0">
              <a:spcBef>
                <a:spcPts val="0"/>
              </a:spcBef>
              <a:buChar char="-"/>
            </a:pPr>
            <a:r>
              <a:rPr lang="en"/>
              <a:t>Tiếp đến là phần giải thích các chức năng và demo</a:t>
            </a:r>
          </a:p>
          <a:p>
            <a:pPr marL="457200" lvl="0" indent="-228600" rtl="0">
              <a:spcBef>
                <a:spcPts val="0"/>
              </a:spcBef>
              <a:buChar char="-"/>
            </a:pPr>
            <a:r>
              <a:rPr lang="en"/>
              <a:t>Và cuối cùng là kế hoạch phát triển trong tương lai.</a:t>
            </a:r>
          </a:p>
          <a:p>
            <a:pPr lvl="0" rtl="0">
              <a:spcBef>
                <a:spcPts val="0"/>
              </a:spcBef>
              <a:buNone/>
            </a:pPr>
            <a:r>
              <a:rPr lang="en"/>
              <a:t>Sau đây anh Nguyễn Hữu Phúc sẽ trình bày về các vấn đề hiện tại của bảo hiểm xe máy</a:t>
            </a:r>
          </a:p>
        </p:txBody>
      </p:sp>
    </p:spTree>
    <p:extLst>
      <p:ext uri="{BB962C8B-B14F-4D97-AF65-F5344CB8AC3E}">
        <p14:creationId xmlns:p14="http://schemas.microsoft.com/office/powerpoint/2010/main" val="3753727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solidFill>
                  <a:schemeClr val="dk1"/>
                </a:solidFill>
              </a:rPr>
              <a:t>Hợp đồng quản lý những thông tin gồm:  </a:t>
            </a:r>
          </a:p>
          <a:p>
            <a:pPr marL="914400" lvl="1" indent="-228600" rtl="0">
              <a:lnSpc>
                <a:spcPct val="115000"/>
              </a:lnSpc>
              <a:spcBef>
                <a:spcPts val="0"/>
              </a:spcBef>
              <a:buChar char="-"/>
            </a:pPr>
            <a:r>
              <a:rPr lang="en">
                <a:solidFill>
                  <a:schemeClr val="dk1"/>
                </a:solidFill>
              </a:rPr>
              <a:t>thông tin xe, </a:t>
            </a:r>
          </a:p>
          <a:p>
            <a:pPr marL="914400" lvl="1" indent="-228600" rtl="0">
              <a:lnSpc>
                <a:spcPct val="115000"/>
              </a:lnSpc>
              <a:spcBef>
                <a:spcPts val="0"/>
              </a:spcBef>
              <a:buChar char="-"/>
            </a:pPr>
            <a:r>
              <a:rPr lang="en">
                <a:solidFill>
                  <a:schemeClr val="dk1"/>
                </a:solidFill>
              </a:rPr>
              <a:t>thông tin khách hàng</a:t>
            </a:r>
          </a:p>
          <a:p>
            <a:pPr marL="914400" lvl="1" indent="-228600" rtl="0">
              <a:lnSpc>
                <a:spcPct val="115000"/>
              </a:lnSpc>
              <a:spcBef>
                <a:spcPts val="0"/>
              </a:spcBef>
              <a:buChar char="-"/>
            </a:pPr>
            <a:r>
              <a:rPr lang="en">
                <a:solidFill>
                  <a:schemeClr val="dk1"/>
                </a:solidFill>
              </a:rPr>
              <a:t>các lần vi phạm luật GT</a:t>
            </a:r>
          </a:p>
          <a:p>
            <a:pPr marL="914400" lvl="1" indent="-228600" rtl="0">
              <a:lnSpc>
                <a:spcPct val="115000"/>
              </a:lnSpc>
              <a:spcBef>
                <a:spcPts val="0"/>
              </a:spcBef>
              <a:buChar char="-"/>
            </a:pPr>
            <a:r>
              <a:rPr lang="en">
                <a:solidFill>
                  <a:schemeClr val="dk1"/>
                </a:solidFill>
              </a:rPr>
              <a:t>các lần gây ra tai nạn</a:t>
            </a:r>
          </a:p>
          <a:p>
            <a:pPr marL="914400" lvl="1" indent="-228600" rtl="0">
              <a:lnSpc>
                <a:spcPct val="115000"/>
              </a:lnSpc>
              <a:spcBef>
                <a:spcPts val="0"/>
              </a:spcBef>
              <a:buChar char="-"/>
            </a:pPr>
            <a:r>
              <a:rPr lang="en">
                <a:solidFill>
                  <a:schemeClr val="dk1"/>
                </a:solidFill>
              </a:rPr>
              <a:t>và các lần bồi thường cho hợp đồng.</a:t>
            </a:r>
          </a:p>
        </p:txBody>
      </p:sp>
    </p:spTree>
    <p:extLst>
      <p:ext uri="{BB962C8B-B14F-4D97-AF65-F5344CB8AC3E}">
        <p14:creationId xmlns:p14="http://schemas.microsoft.com/office/powerpoint/2010/main" val="3563233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solidFill>
                  <a:schemeClr val="dk1"/>
                </a:solidFill>
              </a:rPr>
              <a:t>Sau khi xem xét, chúng tôi nhận thấy hợp đồng có thể trải qua những trạng thái khác nhau. Do vậy chúng tôi quản lý HĐ với 6 trạng thái sau:</a:t>
            </a:r>
          </a:p>
          <a:p>
            <a:pPr marL="457200" lvl="0" indent="0" rtl="0">
              <a:lnSpc>
                <a:spcPct val="115000"/>
              </a:lnSpc>
              <a:spcBef>
                <a:spcPts val="0"/>
              </a:spcBef>
              <a:buNone/>
            </a:pPr>
            <a:r>
              <a:rPr lang="en" sz="1400">
                <a:solidFill>
                  <a:schemeClr val="dk1"/>
                </a:solidFill>
              </a:rPr>
              <a:t>- </a:t>
            </a:r>
            <a:r>
              <a:rPr lang="en">
                <a:solidFill>
                  <a:schemeClr val="dk1"/>
                </a:solidFill>
              </a:rPr>
              <a:t>Pending: … tức là Chưa kích hoạt, hợp đồng chưa thanh toán hoặc chưa tới ngày có hiệu lực</a:t>
            </a:r>
          </a:p>
        </p:txBody>
      </p:sp>
    </p:spTree>
    <p:extLst>
      <p:ext uri="{BB962C8B-B14F-4D97-AF65-F5344CB8AC3E}">
        <p14:creationId xmlns:p14="http://schemas.microsoft.com/office/powerpoint/2010/main" val="340053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0" rtl="0">
              <a:lnSpc>
                <a:spcPct val="115000"/>
              </a:lnSpc>
              <a:spcBef>
                <a:spcPts val="0"/>
              </a:spcBef>
              <a:buNone/>
            </a:pPr>
            <a:r>
              <a:rPr lang="en" sz="1400">
                <a:solidFill>
                  <a:schemeClr val="dk1"/>
                </a:solidFill>
              </a:rPr>
              <a:t>- </a:t>
            </a:r>
            <a:r>
              <a:rPr lang="en">
                <a:solidFill>
                  <a:schemeClr val="dk1"/>
                </a:solidFill>
              </a:rPr>
              <a:t>No card: … tức là Chưa có thẻ: hợp đồng đã thanh toán nhưng chưa được nhân viên cấp thẻ</a:t>
            </a:r>
          </a:p>
        </p:txBody>
      </p:sp>
    </p:spTree>
    <p:extLst>
      <p:ext uri="{BB962C8B-B14F-4D97-AF65-F5344CB8AC3E}">
        <p14:creationId xmlns:p14="http://schemas.microsoft.com/office/powerpoint/2010/main" val="1556909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Ready: … tức là Sẵn sàng, hợp đổng đã thanh toán và được cấp thẻ, trong thời gian có hiệu lực</a:t>
            </a:r>
          </a:p>
        </p:txBody>
      </p:sp>
    </p:spTree>
    <p:extLst>
      <p:ext uri="{BB962C8B-B14F-4D97-AF65-F5344CB8AC3E}">
        <p14:creationId xmlns:p14="http://schemas.microsoft.com/office/powerpoint/2010/main" val="3615497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1" name="Shape 4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Expired: …hợp đồng đã hết hạn và không còn hiệu lực.</a:t>
            </a:r>
          </a:p>
        </p:txBody>
      </p:sp>
    </p:spTree>
    <p:extLst>
      <p:ext uri="{BB962C8B-B14F-4D97-AF65-F5344CB8AC3E}">
        <p14:creationId xmlns:p14="http://schemas.microsoft.com/office/powerpoint/2010/main" val="98297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2" name="Shape 4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Request cancel: …hợp đồng đang có yêu cầu hủy từ khách hàng</a:t>
            </a:r>
          </a:p>
        </p:txBody>
      </p:sp>
    </p:spTree>
    <p:extLst>
      <p:ext uri="{BB962C8B-B14F-4D97-AF65-F5344CB8AC3E}">
        <p14:creationId xmlns:p14="http://schemas.microsoft.com/office/powerpoint/2010/main" val="253091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6" name="Shape 4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Cancelled: ...hợp đồng đã bị hủy</a:t>
            </a:r>
          </a:p>
        </p:txBody>
      </p:sp>
    </p:spTree>
    <p:extLst>
      <p:ext uri="{BB962C8B-B14F-4D97-AF65-F5344CB8AC3E}">
        <p14:creationId xmlns:p14="http://schemas.microsoft.com/office/powerpoint/2010/main" val="1350859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solidFill>
                  <a:schemeClr val="dk1"/>
                </a:solidFill>
              </a:rPr>
              <a:t>Để quản lý các trạng thái của hợp đồng, chúng tôi thêm vào thực thể Contract một thuộc tính là Status</a:t>
            </a:r>
          </a:p>
          <a:p>
            <a:pPr marL="457200" lvl="0" indent="-228600" rtl="0">
              <a:lnSpc>
                <a:spcPct val="115000"/>
              </a:lnSpc>
              <a:spcBef>
                <a:spcPts val="0"/>
              </a:spcBef>
              <a:buChar char="-"/>
            </a:pPr>
            <a:r>
              <a:rPr lang="en">
                <a:solidFill>
                  <a:schemeClr val="dk1"/>
                </a:solidFill>
              </a:rPr>
              <a:t>Thuộc tính Status sẽ thể hiện sự thay đổi qua nhiều trạng thái khác nhau của hợp đồng.</a:t>
            </a:r>
          </a:p>
        </p:txBody>
      </p:sp>
    </p:spTree>
    <p:extLst>
      <p:ext uri="{BB962C8B-B14F-4D97-AF65-F5344CB8AC3E}">
        <p14:creationId xmlns:p14="http://schemas.microsoft.com/office/powerpoint/2010/main" val="1721845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5" name="Shape 4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sz="1200">
                <a:solidFill>
                  <a:schemeClr val="dk1"/>
                </a:solidFill>
                <a:latin typeface="Calibri"/>
                <a:ea typeface="Calibri"/>
                <a:cs typeface="Calibri"/>
                <a:sym typeface="Calibri"/>
              </a:rPr>
              <a:t>Để thể hiện một cách rõ ràng quá trình thay đổi trạng thái của hợp đồng, tôi xin trình bày bảng sơ đồ trạng thái của hợp đồng</a:t>
            </a:r>
          </a:p>
          <a:p>
            <a:pPr marL="457200" lvl="0" indent="-228600" rtl="0">
              <a:spcBef>
                <a:spcPts val="0"/>
              </a:spcBef>
              <a:buClr>
                <a:schemeClr val="dk1"/>
              </a:buClr>
              <a:buChar char="-"/>
            </a:pPr>
            <a:r>
              <a:rPr lang="en">
                <a:solidFill>
                  <a:schemeClr val="dk1"/>
                </a:solidFill>
              </a:rPr>
              <a:t>giải thích...</a:t>
            </a:r>
          </a:p>
        </p:txBody>
      </p:sp>
    </p:spTree>
    <p:extLst>
      <p:ext uri="{BB962C8B-B14F-4D97-AF65-F5344CB8AC3E}">
        <p14:creationId xmlns:p14="http://schemas.microsoft.com/office/powerpoint/2010/main" val="3871435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4" name="Shape 4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Khi mới được đăng kí trạng thái của hợp đồng lúc này là chưa kích hoạt</a:t>
            </a:r>
          </a:p>
        </p:txBody>
      </p:sp>
    </p:spTree>
    <p:extLst>
      <p:ext uri="{BB962C8B-B14F-4D97-AF65-F5344CB8AC3E}">
        <p14:creationId xmlns:p14="http://schemas.microsoft.com/office/powerpoint/2010/main" val="345635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t>Qua việc khảo sát và nghiên cứu nhóm chúng tôi xin đưa ra những vấn đề còn hạn chế trong việc sử dụng dịch vụ bảo hiểm hiện tại</a:t>
            </a:r>
          </a:p>
          <a:p>
            <a:pPr lvl="0" rtl="0">
              <a:spcBef>
                <a:spcPts val="0"/>
              </a:spcBef>
              <a:buNone/>
            </a:pPr>
            <a:endParaRPr/>
          </a:p>
        </p:txBody>
      </p:sp>
    </p:spTree>
    <p:extLst>
      <p:ext uri="{BB962C8B-B14F-4D97-AF65-F5344CB8AC3E}">
        <p14:creationId xmlns:p14="http://schemas.microsoft.com/office/powerpoint/2010/main" val="2648763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Sau đó khách hàng thanh toán phí cho hợp đồng trạng thái hợp đồng sẽ chuyển thành “chưa có thẻ”</a:t>
            </a:r>
          </a:p>
        </p:txBody>
      </p:sp>
    </p:spTree>
    <p:extLst>
      <p:ext uri="{BB962C8B-B14F-4D97-AF65-F5344CB8AC3E}">
        <p14:creationId xmlns:p14="http://schemas.microsoft.com/office/powerpoint/2010/main" val="2616228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9" name="Shape 5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Nhân viên tiến hành in thẻ cho hợp đồng, trạng thái hợp đồng chuyển thành “sẵn sàng” </a:t>
            </a:r>
          </a:p>
        </p:txBody>
      </p:sp>
    </p:spTree>
    <p:extLst>
      <p:ext uri="{BB962C8B-B14F-4D97-AF65-F5344CB8AC3E}">
        <p14:creationId xmlns:p14="http://schemas.microsoft.com/office/powerpoint/2010/main" val="42061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Sau một thời gian hoạt động hợp đồng quá ngày hết hiệu lực sẽ chuyển sang trạng thái “hết hạn” </a:t>
            </a:r>
          </a:p>
          <a:p>
            <a:pPr lvl="0" rtl="0">
              <a:spcBef>
                <a:spcPts val="0"/>
              </a:spcBef>
              <a:buNone/>
            </a:pPr>
            <a:endParaRPr>
              <a:solidFill>
                <a:schemeClr val="dk1"/>
              </a:solidFill>
            </a:endParaRPr>
          </a:p>
        </p:txBody>
      </p:sp>
    </p:spTree>
    <p:extLst>
      <p:ext uri="{BB962C8B-B14F-4D97-AF65-F5344CB8AC3E}">
        <p14:creationId xmlns:p14="http://schemas.microsoft.com/office/powerpoint/2010/main" val="2580394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0" name="Shape 5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Tại thời điểm này khách hàng sẽ gia hạn cho hợp đồng</a:t>
            </a:r>
          </a:p>
          <a:p>
            <a:pPr marL="457200" lvl="0" indent="-228600" rtl="0">
              <a:spcBef>
                <a:spcPts val="0"/>
              </a:spcBef>
              <a:buClr>
                <a:schemeClr val="dk1"/>
              </a:buClr>
              <a:buChar char="-"/>
            </a:pPr>
            <a:r>
              <a:rPr lang="en">
                <a:solidFill>
                  <a:schemeClr val="dk1"/>
                </a:solidFill>
              </a:rPr>
              <a:t>Trạng thái của hợp đồng chuyển thành “sẵn sàng”</a:t>
            </a:r>
          </a:p>
        </p:txBody>
      </p:sp>
    </p:spTree>
    <p:extLst>
      <p:ext uri="{BB962C8B-B14F-4D97-AF65-F5344CB8AC3E}">
        <p14:creationId xmlns:p14="http://schemas.microsoft.com/office/powerpoint/2010/main" val="2189530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Trong quá trình hoạt động,  hợp đồng ở những trạng thái “chưa có thẻ” hay “sẵn sàng” có yêu cầu hủy từ khách hàng sẽ chuyển sang trạng thái “yêu cầu hủy”</a:t>
            </a:r>
          </a:p>
        </p:txBody>
      </p:sp>
    </p:spTree>
    <p:extLst>
      <p:ext uri="{BB962C8B-B14F-4D97-AF65-F5344CB8AC3E}">
        <p14:creationId xmlns:p14="http://schemas.microsoft.com/office/powerpoint/2010/main" val="37330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5" name="Shape 5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Nhân viên chấp nhận yêu cầu, hợp đồng sẽ chuyển sang trạng thái “đã hủy”</a:t>
            </a:r>
          </a:p>
          <a:p>
            <a:pPr marL="457200" lvl="0" indent="-228600" rtl="0">
              <a:spcBef>
                <a:spcPts val="0"/>
              </a:spcBef>
              <a:buClr>
                <a:schemeClr val="dk1"/>
              </a:buClr>
              <a:buChar char="-"/>
            </a:pPr>
            <a:r>
              <a:rPr lang="en">
                <a:solidFill>
                  <a:schemeClr val="dk1"/>
                </a:solidFill>
              </a:rPr>
              <a:t>Đây là trạng thái cuối cùng của hợp đồng trong hệ thống</a:t>
            </a:r>
          </a:p>
        </p:txBody>
      </p:sp>
    </p:spTree>
    <p:extLst>
      <p:ext uri="{BB962C8B-B14F-4D97-AF65-F5344CB8AC3E}">
        <p14:creationId xmlns:p14="http://schemas.microsoft.com/office/powerpoint/2010/main" val="3117109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2" name="Shape 5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Ngoài ra trong hệ thống còn có một số sự thay đổi trạng thái khác</a:t>
            </a:r>
          </a:p>
          <a:p>
            <a:pPr marL="914400" lvl="1" indent="-228600" rtl="0">
              <a:spcBef>
                <a:spcPts val="0"/>
              </a:spcBef>
              <a:buClr>
                <a:schemeClr val="dk1"/>
              </a:buClr>
              <a:buChar char="-"/>
            </a:pPr>
            <a:r>
              <a:rPr lang="en">
                <a:solidFill>
                  <a:schemeClr val="dk1"/>
                </a:solidFill>
              </a:rPr>
              <a:t>Hợp đồng ở trạng thái “chưa kích hoạt” nếu không được thanh toán, quá 7ngày tính từ lúc đăng kí thành công hợp đồng sẽ chuyển sang trạng thái “đã hủy”</a:t>
            </a:r>
          </a:p>
          <a:p>
            <a:pPr marL="914400" lvl="1" indent="-228600" rtl="0">
              <a:spcBef>
                <a:spcPts val="0"/>
              </a:spcBef>
              <a:buClr>
                <a:schemeClr val="dk1"/>
              </a:buClr>
              <a:buChar char="-"/>
            </a:pPr>
            <a:r>
              <a:rPr lang="en">
                <a:solidFill>
                  <a:schemeClr val="dk1"/>
                </a:solidFill>
              </a:rPr>
              <a:t>Nhân viên có thể trưc tiếp hủy hợp đồng ở những trạng thái “chưa có thẻ” hay “sẵn sàng”</a:t>
            </a:r>
          </a:p>
          <a:p>
            <a:pPr marL="457200" lvl="0" indent="-228600" rtl="0">
              <a:spcBef>
                <a:spcPts val="0"/>
              </a:spcBef>
              <a:buClr>
                <a:schemeClr val="dk1"/>
              </a:buClr>
              <a:buChar char="-"/>
            </a:pPr>
            <a:r>
              <a:rPr lang="en">
                <a:solidFill>
                  <a:schemeClr val="dk1"/>
                </a:solidFill>
              </a:rPr>
              <a:t>Đây là sơ đồ chuyển đổi trạng thái của hợp đồng đầy đủ trong hệ thống của chúng tôi.</a:t>
            </a:r>
          </a:p>
        </p:txBody>
      </p:sp>
    </p:spTree>
    <p:extLst>
      <p:ext uri="{BB962C8B-B14F-4D97-AF65-F5344CB8AC3E}">
        <p14:creationId xmlns:p14="http://schemas.microsoft.com/office/powerpoint/2010/main" val="926947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30810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2" name="Shape 6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demo quá trình đăng ký hợp đồng mới và kiểm tra sự thay đổi trạng thái </a:t>
            </a:r>
            <a:r>
              <a:rPr lang="en">
                <a:solidFill>
                  <a:schemeClr val="dk1"/>
                </a:solidFill>
              </a:rPr>
              <a:t>của </a:t>
            </a:r>
            <a:r>
              <a:rPr lang="en"/>
              <a:t>hợp đồng.</a:t>
            </a:r>
          </a:p>
          <a:p>
            <a:pPr marL="457200" lvl="0" indent="-228600" rtl="0">
              <a:lnSpc>
                <a:spcPct val="115000"/>
              </a:lnSpc>
              <a:spcBef>
                <a:spcPts val="0"/>
              </a:spcBef>
              <a:buChar char="-"/>
            </a:pPr>
            <a:r>
              <a:rPr lang="en" sz="700">
                <a:solidFill>
                  <a:schemeClr val="dk1"/>
                </a:solidFill>
              </a:rPr>
              <a:t> </a:t>
            </a:r>
            <a:r>
              <a:rPr lang="en">
                <a:solidFill>
                  <a:schemeClr val="dk1"/>
                </a:solidFill>
              </a:rPr>
              <a:t>Anh Cao Thanh Lâm muốn đăng kí một hợp đồng mới.</a:t>
            </a:r>
          </a:p>
          <a:p>
            <a:pPr marL="457200" lvl="0" indent="-228600" rtl="0">
              <a:lnSpc>
                <a:spcPct val="115000"/>
              </a:lnSpc>
              <a:spcBef>
                <a:spcPts val="0"/>
              </a:spcBef>
              <a:buChar char="-"/>
            </a:pPr>
            <a:r>
              <a:rPr lang="en">
                <a:solidFill>
                  <a:schemeClr val="dk1"/>
                </a:solidFill>
              </a:rPr>
              <a:t>Anh Lâm sẽ vào trang chủ của hệ thống để đăng kí một hợp đồng mới</a:t>
            </a:r>
          </a:p>
          <a:p>
            <a:pPr lvl="0" rtl="0">
              <a:spcBef>
                <a:spcPts val="0"/>
              </a:spcBef>
              <a:buNone/>
            </a:pPr>
            <a:endParaRPr/>
          </a:p>
          <a:p>
            <a:pPr lvl="0" rtl="0">
              <a:spcBef>
                <a:spcPts val="0"/>
              </a:spcBef>
              <a:buNone/>
            </a:pPr>
            <a:r>
              <a:rPr lang="en" b="1"/>
              <a:t>Demo:</a:t>
            </a:r>
            <a:r>
              <a:rPr lang="en"/>
              <a:t> </a:t>
            </a:r>
          </a:p>
          <a:p>
            <a:pPr marL="457200" lvl="0" indent="-228600" rtl="0">
              <a:spcBef>
                <a:spcPts val="0"/>
              </a:spcBef>
              <a:buAutoNum type="arabicPeriod"/>
            </a:pPr>
            <a:r>
              <a:rPr lang="en"/>
              <a:t>Guest create contract</a:t>
            </a:r>
          </a:p>
          <a:p>
            <a:pPr marL="457200" lvl="0" indent="-228600" rtl="0">
              <a:spcBef>
                <a:spcPts val="0"/>
              </a:spcBef>
              <a:buAutoNum type="arabicPeriod"/>
            </a:pPr>
            <a:r>
              <a:rPr lang="en"/>
              <a:t>Staff được notify, check hợp đồng thì thấy status = pending</a:t>
            </a:r>
          </a:p>
          <a:p>
            <a:pPr marL="457200" lvl="0" indent="-228600" rtl="0">
              <a:spcBef>
                <a:spcPts val="0"/>
              </a:spcBef>
              <a:buAutoNum type="arabicPeriod"/>
            </a:pPr>
            <a:r>
              <a:rPr lang="en"/>
              <a:t>Guest thanh toán hợp đồng</a:t>
            </a:r>
          </a:p>
          <a:p>
            <a:pPr marL="457200" lvl="0" indent="-228600" rtl="0">
              <a:spcBef>
                <a:spcPts val="0"/>
              </a:spcBef>
              <a:buAutoNum type="arabicPeriod"/>
            </a:pPr>
            <a:r>
              <a:rPr lang="en"/>
              <a:t>Customer check status = no card</a:t>
            </a:r>
          </a:p>
        </p:txBody>
      </p:sp>
    </p:spTree>
    <p:extLst>
      <p:ext uri="{BB962C8B-B14F-4D97-AF65-F5344CB8AC3E}">
        <p14:creationId xmlns:p14="http://schemas.microsoft.com/office/powerpoint/2010/main" val="310901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3" name="Shape 6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khi anh Lâm đã hoàn tất đăng kí</a:t>
            </a:r>
          </a:p>
          <a:p>
            <a:pPr marL="914400" lvl="1" indent="-228600" rtl="0">
              <a:spcBef>
                <a:spcPts val="0"/>
              </a:spcBef>
              <a:buChar char="-"/>
            </a:pPr>
            <a:r>
              <a:rPr lang="en"/>
              <a:t>Hệ thống sẽ gởi thông báo cho nhân viên về hợp đồng mới được đăng ký</a:t>
            </a:r>
          </a:p>
          <a:p>
            <a:pPr marL="914400" lvl="1" indent="-228600" rtl="0">
              <a:spcBef>
                <a:spcPts val="0"/>
              </a:spcBef>
              <a:buChar char="-"/>
            </a:pPr>
            <a:r>
              <a:rPr lang="en"/>
              <a:t>Trạng thái của hợp đồng lúc này là “Chưa kích hoạt”</a:t>
            </a:r>
          </a:p>
          <a:p>
            <a:pPr marL="914400" lvl="1" indent="-228600" rtl="0">
              <a:spcBef>
                <a:spcPts val="0"/>
              </a:spcBef>
              <a:buChar char="-"/>
            </a:pPr>
            <a:r>
              <a:rPr lang="en"/>
              <a:t>Tôi xin chuyển qua giao diện nhân viên để kiểm tra trạng thái của hợp đồng</a:t>
            </a:r>
          </a:p>
        </p:txBody>
      </p:sp>
    </p:spTree>
    <p:extLst>
      <p:ext uri="{BB962C8B-B14F-4D97-AF65-F5344CB8AC3E}">
        <p14:creationId xmlns:p14="http://schemas.microsoft.com/office/powerpoint/2010/main" val="232374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Thứ nhất việc</a:t>
            </a:r>
          </a:p>
          <a:p>
            <a:pPr marL="914400" lvl="1" indent="-228600" rtl="0">
              <a:lnSpc>
                <a:spcPct val="115000"/>
              </a:lnSpc>
              <a:spcBef>
                <a:spcPts val="0"/>
              </a:spcBef>
              <a:buClr>
                <a:schemeClr val="dk1"/>
              </a:buClr>
              <a:buChar char="-"/>
            </a:pPr>
            <a:r>
              <a:rPr lang="en">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a:p>
        </p:txBody>
      </p:sp>
    </p:spTree>
    <p:extLst>
      <p:ext uri="{BB962C8B-B14F-4D97-AF65-F5344CB8AC3E}">
        <p14:creationId xmlns:p14="http://schemas.microsoft.com/office/powerpoint/2010/main" val="3876428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3" name="Shape 6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anh Lâm thực hiện thanh toán cho hợp đồng vừa đăng ký</a:t>
            </a:r>
          </a:p>
          <a:p>
            <a:pPr marL="457200" lvl="0" indent="-228600" rtl="0">
              <a:spcBef>
                <a:spcPts val="0"/>
              </a:spcBef>
              <a:buChar char="-"/>
            </a:pPr>
            <a:r>
              <a:rPr lang="en"/>
              <a:t>Lúc này, trạng thái của hợp đồng sẽ là chưa có thẻ</a:t>
            </a:r>
          </a:p>
          <a:p>
            <a:pPr marL="457200" lvl="0" indent="-228600" rtl="0">
              <a:spcBef>
                <a:spcPts val="0"/>
              </a:spcBef>
              <a:buChar char="-"/>
            </a:pPr>
            <a:r>
              <a:rPr lang="en"/>
              <a:t>Sau đây, tôi xin được thanh toán cho hợp đồng của anh Lâm.</a:t>
            </a:r>
          </a:p>
        </p:txBody>
      </p:sp>
    </p:spTree>
    <p:extLst>
      <p:ext uri="{BB962C8B-B14F-4D97-AF65-F5344CB8AC3E}">
        <p14:creationId xmlns:p14="http://schemas.microsoft.com/office/powerpoint/2010/main" val="1448321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2" name="Shape 6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Như vậy là tôi đã demo xong việc đăng ký hợp đồng mới và thực hiện thanh toán trực tuyến qua PayPal</a:t>
            </a:r>
          </a:p>
          <a:p>
            <a:pPr marL="457200" lvl="0" indent="-228600" rtl="0">
              <a:spcBef>
                <a:spcPts val="0"/>
              </a:spcBef>
              <a:buClr>
                <a:schemeClr val="dk1"/>
              </a:buClr>
              <a:buChar char="-"/>
            </a:pPr>
            <a:r>
              <a:rPr lang="en">
                <a:solidFill>
                  <a:schemeClr val="dk1"/>
                </a:solidFill>
              </a:rPr>
              <a:t>Trạng thái của hợp đồng hiện tại là Chưa có thẻ.</a:t>
            </a:r>
          </a:p>
        </p:txBody>
      </p:sp>
    </p:spTree>
    <p:extLst>
      <p:ext uri="{BB962C8B-B14F-4D97-AF65-F5344CB8AC3E}">
        <p14:creationId xmlns:p14="http://schemas.microsoft.com/office/powerpoint/2010/main" val="2306492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8" name="Shape 6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Tiếp theo, tôi xin giới thiệu </a:t>
            </a:r>
            <a:r>
              <a:rPr lang="en" b="1"/>
              <a:t>hình thức thẻ bảo hiểm mới</a:t>
            </a:r>
          </a:p>
        </p:txBody>
      </p:sp>
    </p:spTree>
    <p:extLst>
      <p:ext uri="{BB962C8B-B14F-4D97-AF65-F5344CB8AC3E}">
        <p14:creationId xmlns:p14="http://schemas.microsoft.com/office/powerpoint/2010/main" val="186886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9" name="Shape 6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Thay vì dùng </a:t>
            </a:r>
            <a:r>
              <a:rPr lang="en" b="1"/>
              <a:t>giấy </a:t>
            </a:r>
            <a:r>
              <a:rPr lang="en"/>
              <a:t>như hệ thống vật lý hiện tại, nhóm chúng tôi đưa ra giải pháp sử dụng </a:t>
            </a:r>
            <a:r>
              <a:rPr lang="en" b="1"/>
              <a:t>thẻ NFC </a:t>
            </a:r>
            <a:r>
              <a:rPr lang="en"/>
              <a:t>để sử dụng làm </a:t>
            </a:r>
            <a:r>
              <a:rPr lang="en" b="1"/>
              <a:t>thẻ chứng nhận bảo hiểm</a:t>
            </a:r>
            <a:r>
              <a:rPr lang="en"/>
              <a:t>.</a:t>
            </a:r>
          </a:p>
        </p:txBody>
      </p:sp>
    </p:spTree>
    <p:extLst>
      <p:ext uri="{BB962C8B-B14F-4D97-AF65-F5344CB8AC3E}">
        <p14:creationId xmlns:p14="http://schemas.microsoft.com/office/powerpoint/2010/main" val="3090142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9" name="Shape 6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Thẻ NFC chứa mã số bảo mật </a:t>
            </a:r>
            <a:r>
              <a:rPr lang="en" b="1">
                <a:solidFill>
                  <a:schemeClr val="dk1"/>
                </a:solidFill>
              </a:rPr>
              <a:t>Manufacture ID</a:t>
            </a:r>
            <a:r>
              <a:rPr lang="en">
                <a:solidFill>
                  <a:schemeClr val="dk1"/>
                </a:solidFill>
              </a:rPr>
              <a:t>, mã số này là </a:t>
            </a:r>
            <a:r>
              <a:rPr lang="en" b="1">
                <a:solidFill>
                  <a:schemeClr val="dk1"/>
                </a:solidFill>
              </a:rPr>
              <a:t>duy nhất</a:t>
            </a:r>
            <a:r>
              <a:rPr lang="en">
                <a:solidFill>
                  <a:schemeClr val="dk1"/>
                </a:solidFill>
              </a:rPr>
              <a:t>, được gắn cho thẻ </a:t>
            </a:r>
            <a:r>
              <a:rPr lang="en" b="1">
                <a:solidFill>
                  <a:schemeClr val="dk1"/>
                </a:solidFill>
              </a:rPr>
              <a:t>lúc sản xuất</a:t>
            </a:r>
            <a:r>
              <a:rPr lang="en">
                <a:solidFill>
                  <a:schemeClr val="dk1"/>
                </a:solidFill>
              </a:rPr>
              <a:t>.</a:t>
            </a:r>
          </a:p>
          <a:p>
            <a:pPr marL="457200" lvl="0" indent="-228600" rtl="0">
              <a:spcBef>
                <a:spcPts val="0"/>
              </a:spcBef>
              <a:buClr>
                <a:schemeClr val="dk1"/>
              </a:buClr>
              <a:buChar char="-"/>
            </a:pPr>
            <a:r>
              <a:rPr lang="en">
                <a:solidFill>
                  <a:schemeClr val="dk1"/>
                </a:solidFill>
              </a:rPr>
              <a:t>Chúng tôi </a:t>
            </a:r>
            <a:r>
              <a:rPr lang="en" b="1">
                <a:solidFill>
                  <a:schemeClr val="dk1"/>
                </a:solidFill>
              </a:rPr>
              <a:t>sử dụng mã số </a:t>
            </a:r>
            <a:r>
              <a:rPr lang="en">
                <a:solidFill>
                  <a:schemeClr val="dk1"/>
                </a:solidFill>
              </a:rPr>
              <a:t>này để </a:t>
            </a:r>
            <a:r>
              <a:rPr lang="en" b="1">
                <a:solidFill>
                  <a:schemeClr val="dk1"/>
                </a:solidFill>
              </a:rPr>
              <a:t>phân biệt </a:t>
            </a:r>
            <a:r>
              <a:rPr lang="en">
                <a:solidFill>
                  <a:schemeClr val="dk1"/>
                </a:solidFill>
              </a:rPr>
              <a:t>giữa các thẻ với nhau, đồng thời </a:t>
            </a:r>
            <a:r>
              <a:rPr lang="en" b="1">
                <a:solidFill>
                  <a:schemeClr val="dk1"/>
                </a:solidFill>
              </a:rPr>
              <a:t>đảm bảo tính bảo mật </a:t>
            </a:r>
            <a:r>
              <a:rPr lang="en">
                <a:solidFill>
                  <a:schemeClr val="dk1"/>
                </a:solidFill>
              </a:rPr>
              <a:t>trong quá trình kiểm tra tính hợp lệ của thẻ.</a:t>
            </a:r>
          </a:p>
          <a:p>
            <a:pPr>
              <a:spcBef>
                <a:spcPts val="0"/>
              </a:spcBef>
              <a:buNone/>
            </a:pPr>
            <a:endParaRPr/>
          </a:p>
        </p:txBody>
      </p:sp>
    </p:spTree>
    <p:extLst>
      <p:ext uri="{BB962C8B-B14F-4D97-AF65-F5344CB8AC3E}">
        <p14:creationId xmlns:p14="http://schemas.microsoft.com/office/powerpoint/2010/main" val="27982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2" name="Shape 6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Để </a:t>
            </a:r>
            <a:r>
              <a:rPr lang="en" b="1">
                <a:solidFill>
                  <a:schemeClr val="dk1"/>
                </a:solidFill>
              </a:rPr>
              <a:t>đọc và ghi </a:t>
            </a:r>
            <a:r>
              <a:rPr lang="en">
                <a:solidFill>
                  <a:schemeClr val="dk1"/>
                </a:solidFill>
              </a:rPr>
              <a:t>dữ liệu vào thẻ, chúng tôi sử dụng </a:t>
            </a:r>
            <a:r>
              <a:rPr lang="en" b="1">
                <a:solidFill>
                  <a:schemeClr val="dk1"/>
                </a:solidFill>
              </a:rPr>
              <a:t>kỹ thuật </a:t>
            </a:r>
            <a:r>
              <a:rPr lang="en">
                <a:solidFill>
                  <a:schemeClr val="dk1"/>
                </a:solidFill>
              </a:rPr>
              <a:t>đọc ghi dữ liệu trên thẻ NFC sử dụng thiết bị Smartphone chạy hệ điều hành Android.</a:t>
            </a:r>
          </a:p>
        </p:txBody>
      </p:sp>
    </p:spTree>
    <p:extLst>
      <p:ext uri="{BB962C8B-B14F-4D97-AF65-F5344CB8AC3E}">
        <p14:creationId xmlns:p14="http://schemas.microsoft.com/office/powerpoint/2010/main" val="854154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0" name="Shape 7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trình bày về cách hoạt động của thẻ trong hệ thống.</a:t>
            </a:r>
          </a:p>
          <a:p>
            <a:pPr marL="457200" lvl="0" indent="-228600" rtl="0">
              <a:spcBef>
                <a:spcPts val="0"/>
              </a:spcBef>
              <a:buChar char="-"/>
            </a:pPr>
            <a:r>
              <a:rPr lang="en"/>
              <a:t>Từ thông tin của thẻ NFC, chúng tôi tạo ra thực thể Card gồm </a:t>
            </a:r>
            <a:r>
              <a:rPr lang="en" b="1"/>
              <a:t>Manufacture ID </a:t>
            </a:r>
            <a:r>
              <a:rPr lang="en"/>
              <a:t>(</a:t>
            </a:r>
            <a:r>
              <a:rPr lang="en" b="1"/>
              <a:t>gọi tắt </a:t>
            </a:r>
            <a:r>
              <a:rPr lang="en"/>
              <a:t>là CardID) của thẻ</a:t>
            </a:r>
          </a:p>
        </p:txBody>
      </p:sp>
    </p:spTree>
    <p:extLst>
      <p:ext uri="{BB962C8B-B14F-4D97-AF65-F5344CB8AC3E}">
        <p14:creationId xmlns:p14="http://schemas.microsoft.com/office/powerpoint/2010/main" val="447813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Thông tin của thẻ được </a:t>
            </a:r>
            <a:r>
              <a:rPr lang="en" b="1"/>
              <a:t>liên kết </a:t>
            </a:r>
            <a:r>
              <a:rPr lang="en"/>
              <a:t>với khách hàng, thể hiện </a:t>
            </a:r>
            <a:r>
              <a:rPr lang="en" b="1"/>
              <a:t>quan hệ </a:t>
            </a:r>
            <a:r>
              <a:rPr lang="en"/>
              <a:t>một khách hàng sở hữu một thẻ.</a:t>
            </a:r>
          </a:p>
        </p:txBody>
      </p:sp>
    </p:spTree>
    <p:extLst>
      <p:ext uri="{BB962C8B-B14F-4D97-AF65-F5344CB8AC3E}">
        <p14:creationId xmlns:p14="http://schemas.microsoft.com/office/powerpoint/2010/main" val="856581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1" name="Shape 7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Chúng tôi nhận thấy, trong quá trình sử dụng, khách hàng có thể </a:t>
            </a:r>
            <a:r>
              <a:rPr lang="en" b="1"/>
              <a:t>làm mất </a:t>
            </a:r>
            <a:r>
              <a:rPr lang="en"/>
              <a:t>thẻ, hoặc trường hợp thẻ </a:t>
            </a:r>
            <a:r>
              <a:rPr lang="en" b="1"/>
              <a:t>bị hư hỏng</a:t>
            </a:r>
            <a:r>
              <a:rPr lang="en"/>
              <a:t>, khách hàng sẽ có nhu cầu đổi </a:t>
            </a:r>
            <a:r>
              <a:rPr lang="en" b="1"/>
              <a:t>thẻ mới</a:t>
            </a:r>
            <a:r>
              <a:rPr lang="en"/>
              <a:t>.</a:t>
            </a:r>
          </a:p>
          <a:p>
            <a:pPr marL="457200" lvl="0" indent="-228600" rtl="0">
              <a:spcBef>
                <a:spcPts val="0"/>
              </a:spcBef>
              <a:buChar char="-"/>
            </a:pPr>
            <a:r>
              <a:rPr lang="en"/>
              <a:t>Lúc này công ty bảo hiểm có thể cấp một </a:t>
            </a:r>
            <a:r>
              <a:rPr lang="en" b="1"/>
              <a:t>thẻ khác </a:t>
            </a:r>
            <a:r>
              <a:rPr lang="en"/>
              <a:t>với ID khác cho khách hàng, và thẻ cũ sẽ bị </a:t>
            </a:r>
            <a:r>
              <a:rPr lang="en" b="1"/>
              <a:t>vô hiệu hóa</a:t>
            </a:r>
            <a:r>
              <a:rPr lang="en"/>
              <a:t>. </a:t>
            </a:r>
          </a:p>
        </p:txBody>
      </p:sp>
    </p:spTree>
    <p:extLst>
      <p:ext uri="{BB962C8B-B14F-4D97-AF65-F5344CB8AC3E}">
        <p14:creationId xmlns:p14="http://schemas.microsoft.com/office/powerpoint/2010/main" val="448474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6" name="Shape 7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Do đó chúng tôi sửa quan hệ thành một khách hàng có thể sở hữu </a:t>
            </a:r>
            <a:r>
              <a:rPr lang="en" b="1"/>
              <a:t>nhiều thẻ</a:t>
            </a:r>
            <a:r>
              <a:rPr lang="en"/>
              <a:t>, tuy nhiên tại một thời điểm chỉ có </a:t>
            </a:r>
            <a:r>
              <a:rPr lang="en" b="1"/>
              <a:t>một thẻ </a:t>
            </a:r>
            <a:r>
              <a:rPr lang="en"/>
              <a:t>hoạt động mà thôi.</a:t>
            </a:r>
          </a:p>
        </p:txBody>
      </p:sp>
    </p:spTree>
    <p:extLst>
      <p:ext uri="{BB962C8B-B14F-4D97-AF65-F5344CB8AC3E}">
        <p14:creationId xmlns:p14="http://schemas.microsoft.com/office/powerpoint/2010/main" val="16323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Thứ hai</a:t>
            </a:r>
          </a:p>
          <a:p>
            <a:pPr marL="914400" lvl="1" indent="-228600" rtl="0">
              <a:lnSpc>
                <a:spcPct val="115000"/>
              </a:lnSpc>
              <a:spcBef>
                <a:spcPts val="0"/>
              </a:spcBef>
              <a:buClr>
                <a:schemeClr val="dk1"/>
              </a:buClr>
              <a:buChar char="-"/>
            </a:pPr>
            <a:r>
              <a:rPr lang="en">
                <a:solidFill>
                  <a:schemeClr val="dk1"/>
                </a:solidFill>
              </a:rPr>
              <a:t>Khi  hợp đồng BH hết hạn thì KH phải trực tiếp đến cty hoặc đại lý để đăng ký bảo hiểm mới, vì hiện tại chưa có cơ chế gia hạn hợp đồng cũ..</a:t>
            </a:r>
          </a:p>
          <a:p>
            <a:pPr>
              <a:spcBef>
                <a:spcPts val="0"/>
              </a:spcBef>
              <a:buNone/>
            </a:pPr>
            <a:endParaRPr/>
          </a:p>
        </p:txBody>
      </p:sp>
    </p:spTree>
    <p:extLst>
      <p:ext uri="{BB962C8B-B14F-4D97-AF65-F5344CB8AC3E}">
        <p14:creationId xmlns:p14="http://schemas.microsoft.com/office/powerpoint/2010/main" val="933504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9" name="Shape 8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lr>
                <a:schemeClr val="dk1"/>
              </a:buClr>
              <a:buChar char="-"/>
            </a:pPr>
            <a:r>
              <a:rPr lang="en">
                <a:solidFill>
                  <a:schemeClr val="dk1"/>
                </a:solidFill>
              </a:rPr>
              <a:t>Chúng tôi lại nhận thấy, những thẻ đã bị vô hiệu hóa vì lý do bị mất nếu tìm lại được, hoặc bị hư hỏng mà sửa chữa được, thì những thẻ này có thể được cấp lại cho khách hàng khác để tiết kiệm chi phí.</a:t>
            </a:r>
          </a:p>
        </p:txBody>
      </p:sp>
    </p:spTree>
    <p:extLst>
      <p:ext uri="{BB962C8B-B14F-4D97-AF65-F5344CB8AC3E}">
        <p14:creationId xmlns:p14="http://schemas.microsoft.com/office/powerpoint/2010/main" val="3729410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4" name="Shape 8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Từ đó, chúng tôi quyết định sửa quan hệ thành </a:t>
            </a:r>
            <a:r>
              <a:rPr lang="en" b="1">
                <a:solidFill>
                  <a:schemeClr val="dk1"/>
                </a:solidFill>
              </a:rPr>
              <a:t>một thẻ </a:t>
            </a:r>
            <a:r>
              <a:rPr lang="en">
                <a:solidFill>
                  <a:schemeClr val="dk1"/>
                </a:solidFill>
              </a:rPr>
              <a:t>có thể được sở hữu bởi </a:t>
            </a:r>
            <a:r>
              <a:rPr lang="en" b="1">
                <a:solidFill>
                  <a:schemeClr val="dk1"/>
                </a:solidFill>
              </a:rPr>
              <a:t>nhiều khách hàng</a:t>
            </a:r>
            <a:r>
              <a:rPr lang="en">
                <a:solidFill>
                  <a:schemeClr val="dk1"/>
                </a:solidFill>
              </a:rPr>
              <a:t>, tuy nhiên tại </a:t>
            </a:r>
            <a:r>
              <a:rPr lang="en" b="1">
                <a:solidFill>
                  <a:schemeClr val="dk1"/>
                </a:solidFill>
              </a:rPr>
              <a:t>một thời điểm </a:t>
            </a:r>
            <a:r>
              <a:rPr lang="en">
                <a:solidFill>
                  <a:schemeClr val="dk1"/>
                </a:solidFill>
              </a:rPr>
              <a:t>thì một thẻ chỉ thuộc về một khách hàng mà thôi.</a:t>
            </a:r>
          </a:p>
        </p:txBody>
      </p:sp>
    </p:spTree>
    <p:extLst>
      <p:ext uri="{BB962C8B-B14F-4D97-AF65-F5344CB8AC3E}">
        <p14:creationId xmlns:p14="http://schemas.microsoft.com/office/powerpoint/2010/main" val="627862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6" name="Shape 8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Như vậy, quan hệ giữa khách hàng và thẻ là </a:t>
            </a:r>
            <a:r>
              <a:rPr lang="en" b="1">
                <a:solidFill>
                  <a:schemeClr val="dk1"/>
                </a:solidFill>
              </a:rPr>
              <a:t>nhiều-nhiều</a:t>
            </a:r>
            <a:r>
              <a:rPr lang="en">
                <a:solidFill>
                  <a:schemeClr val="dk1"/>
                </a:solidFill>
              </a:rPr>
              <a:t>.</a:t>
            </a:r>
          </a:p>
          <a:p>
            <a:pPr marL="457200" lvl="0" indent="-228600" rtl="0">
              <a:spcBef>
                <a:spcPts val="0"/>
              </a:spcBef>
              <a:buClr>
                <a:schemeClr val="dk1"/>
              </a:buClr>
              <a:buChar char="-"/>
            </a:pPr>
            <a:r>
              <a:rPr lang="en">
                <a:solidFill>
                  <a:schemeClr val="dk1"/>
                </a:solidFill>
              </a:rPr>
              <a:t>Chúng tôi tạo ra một thực thể mới là “CardInstance”, thực thể này thể hiện </a:t>
            </a:r>
            <a:r>
              <a:rPr lang="en" b="1">
                <a:solidFill>
                  <a:schemeClr val="dk1"/>
                </a:solidFill>
              </a:rPr>
              <a:t>một lần cấp phát thẻ </a:t>
            </a:r>
            <a:r>
              <a:rPr lang="en">
                <a:solidFill>
                  <a:schemeClr val="dk1"/>
                </a:solidFill>
              </a:rPr>
              <a:t>cho một khách hàng.</a:t>
            </a:r>
          </a:p>
          <a:p>
            <a:pPr marL="457200" lvl="0" indent="-228600" rtl="0">
              <a:spcBef>
                <a:spcPts val="0"/>
              </a:spcBef>
              <a:buClr>
                <a:schemeClr val="dk1"/>
              </a:buClr>
              <a:buChar char="-"/>
            </a:pPr>
            <a:r>
              <a:rPr lang="en">
                <a:solidFill>
                  <a:schemeClr val="dk1"/>
                </a:solidFill>
              </a:rPr>
              <a:t>Thực thể CardInstance lưu trữ những thông tin bao gồm: thẻ nào </a:t>
            </a:r>
            <a:r>
              <a:rPr lang="en" b="1">
                <a:solidFill>
                  <a:schemeClr val="dk1"/>
                </a:solidFill>
              </a:rPr>
              <a:t>thuộc về </a:t>
            </a:r>
            <a:r>
              <a:rPr lang="en">
                <a:solidFill>
                  <a:schemeClr val="dk1"/>
                </a:solidFill>
              </a:rPr>
              <a:t>khách hàng nào, ngày </a:t>
            </a:r>
            <a:r>
              <a:rPr lang="en" b="1">
                <a:solidFill>
                  <a:schemeClr val="dk1"/>
                </a:solidFill>
              </a:rPr>
              <a:t>bắt đầu </a:t>
            </a:r>
            <a:r>
              <a:rPr lang="en">
                <a:solidFill>
                  <a:schemeClr val="dk1"/>
                </a:solidFill>
              </a:rPr>
              <a:t>kích hoạt thẻ và ngày </a:t>
            </a:r>
            <a:r>
              <a:rPr lang="en" b="1">
                <a:solidFill>
                  <a:schemeClr val="dk1"/>
                </a:solidFill>
              </a:rPr>
              <a:t>bị ngưng kích hoạt</a:t>
            </a:r>
            <a:r>
              <a:rPr lang="en">
                <a:solidFill>
                  <a:schemeClr val="dk1"/>
                </a:solidFill>
              </a:rPr>
              <a:t>.</a:t>
            </a:r>
          </a:p>
          <a:p>
            <a:pPr marL="457200" lvl="0" indent="-228600" rtl="0">
              <a:spcBef>
                <a:spcPts val="0"/>
              </a:spcBef>
              <a:buClr>
                <a:schemeClr val="dk1"/>
              </a:buClr>
              <a:buChar char="-"/>
            </a:pPr>
            <a:r>
              <a:rPr lang="en">
                <a:solidFill>
                  <a:schemeClr val="dk1"/>
                </a:solidFill>
              </a:rPr>
              <a:t>Ở đây có ràng buộc: tại </a:t>
            </a:r>
            <a:r>
              <a:rPr lang="en" b="1">
                <a:solidFill>
                  <a:schemeClr val="dk1"/>
                </a:solidFill>
              </a:rPr>
              <a:t>một thời điểm</a:t>
            </a:r>
            <a:r>
              <a:rPr lang="en">
                <a:solidFill>
                  <a:schemeClr val="dk1"/>
                </a:solidFill>
              </a:rPr>
              <a:t>, một khách hàng chỉ có một CardInstance hoạt động, và mỗi thẻ cũng chỉ có một CardInstance hoạt động.</a:t>
            </a:r>
          </a:p>
        </p:txBody>
      </p:sp>
    </p:spTree>
    <p:extLst>
      <p:ext uri="{BB962C8B-B14F-4D97-AF65-F5344CB8AC3E}">
        <p14:creationId xmlns:p14="http://schemas.microsoft.com/office/powerpoint/2010/main" val="948751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Shape 91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4" name="Shape 9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Như vậy đây là mối quan hệ mà chúng tôi có được giữa Khách hàng, Thẻ và Hợp đồng.</a:t>
            </a:r>
          </a:p>
          <a:p>
            <a:pPr marL="457200" lvl="0" indent="-228600" rtl="0">
              <a:spcBef>
                <a:spcPts val="0"/>
              </a:spcBef>
              <a:buClr>
                <a:schemeClr val="dk1"/>
              </a:buClr>
              <a:buChar char="-"/>
            </a:pPr>
            <a:r>
              <a:rPr lang="en">
                <a:solidFill>
                  <a:schemeClr val="dk1"/>
                </a:solidFill>
              </a:rPr>
              <a:t>Tiếp theo tôi xin thể hiện mối quan hệ giữa CardInstance và hợp đồng.</a:t>
            </a:r>
          </a:p>
        </p:txBody>
      </p:sp>
    </p:spTree>
    <p:extLst>
      <p:ext uri="{BB962C8B-B14F-4D97-AF65-F5344CB8AC3E}">
        <p14:creationId xmlns:p14="http://schemas.microsoft.com/office/powerpoint/2010/main" val="28189455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8" name="Shape 9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Trên thực tế, một khách hàng có thể cùng lúc </a:t>
            </a:r>
            <a:r>
              <a:rPr lang="en" b="1"/>
              <a:t>sở hữu nhiều xe máy </a:t>
            </a:r>
            <a:r>
              <a:rPr lang="en"/>
              <a:t>tương đương với </a:t>
            </a:r>
            <a:r>
              <a:rPr lang="en" b="1"/>
              <a:t>nhiều hợp đồng </a:t>
            </a:r>
            <a:r>
              <a:rPr lang="en"/>
              <a:t>khác nhau.</a:t>
            </a:r>
          </a:p>
          <a:p>
            <a:pPr marL="457200" lvl="0" indent="-228600" rtl="0">
              <a:spcBef>
                <a:spcPts val="0"/>
              </a:spcBef>
              <a:buChar char="-"/>
            </a:pPr>
            <a:r>
              <a:rPr lang="en"/>
              <a:t>Lúc này ứng với </a:t>
            </a:r>
            <a:r>
              <a:rPr lang="en" b="1"/>
              <a:t>mỗi hợp đồng</a:t>
            </a:r>
            <a:r>
              <a:rPr lang="en"/>
              <a:t>, KH cần có một thẻ bảo hiểm </a:t>
            </a:r>
            <a:r>
              <a:rPr lang="en" b="1"/>
              <a:t>riêng </a:t>
            </a:r>
            <a:r>
              <a:rPr lang="en"/>
              <a:t>cho hợp đồng đó {cần dẫn nguồn</a:t>
            </a:r>
            <a:r>
              <a:rPr lang="en">
                <a:solidFill>
                  <a:schemeClr val="dk1"/>
                </a:solidFill>
              </a:rPr>
              <a:t> luật</a:t>
            </a:r>
            <a:r>
              <a:rPr lang="en"/>
              <a:t>}.</a:t>
            </a:r>
          </a:p>
        </p:txBody>
      </p:sp>
    </p:spTree>
    <p:extLst>
      <p:ext uri="{BB962C8B-B14F-4D97-AF65-F5344CB8AC3E}">
        <p14:creationId xmlns:p14="http://schemas.microsoft.com/office/powerpoint/2010/main" val="5661584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1" name="Shape 9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Để thể hiện thông tin này, chúng tôi </a:t>
            </a:r>
            <a:r>
              <a:rPr lang="en" b="1">
                <a:solidFill>
                  <a:schemeClr val="dk1"/>
                </a:solidFill>
              </a:rPr>
              <a:t>thêm một quan hệ </a:t>
            </a:r>
            <a:r>
              <a:rPr lang="en">
                <a:solidFill>
                  <a:schemeClr val="dk1"/>
                </a:solidFill>
              </a:rPr>
              <a:t>giữa CardInstance và Contract với ý nghĩa: khi được cấp phát thì thẻ này được gán cho hợp đồng nào.</a:t>
            </a:r>
          </a:p>
          <a:p>
            <a:pPr marL="457200" lvl="0" indent="-228600" rtl="0">
              <a:spcBef>
                <a:spcPts val="0"/>
              </a:spcBef>
              <a:buClr>
                <a:schemeClr val="dk1"/>
              </a:buClr>
              <a:buChar char="-"/>
            </a:pPr>
            <a:r>
              <a:rPr lang="en">
                <a:solidFill>
                  <a:schemeClr val="dk1"/>
                </a:solidFill>
              </a:rPr>
              <a:t>Ràng buộc là tại một thời điểm, một hợp đồng chỉ có một CardInstance đang hoạt động.</a:t>
            </a:r>
          </a:p>
          <a:p>
            <a:pPr marL="457200" lvl="0" indent="-228600" rtl="0">
              <a:spcBef>
                <a:spcPts val="0"/>
              </a:spcBef>
              <a:buClr>
                <a:schemeClr val="dk1"/>
              </a:buClr>
              <a:buChar char="-"/>
            </a:pPr>
            <a:r>
              <a:rPr lang="en">
                <a:solidFill>
                  <a:schemeClr val="dk1"/>
                </a:solidFill>
              </a:rPr>
              <a:t>Ở đây ràng buộc của thực thể Customer được sửa lại thành: một khách hàng cũng chỉ có một CardInstance đang hoạt động </a:t>
            </a:r>
            <a:r>
              <a:rPr lang="en" b="1">
                <a:solidFill>
                  <a:schemeClr val="dk1"/>
                </a:solidFill>
              </a:rPr>
              <a:t>trên một hợp đồng</a:t>
            </a:r>
            <a:r>
              <a:rPr lang="en">
                <a:solidFill>
                  <a:schemeClr val="dk1"/>
                </a:solidFill>
              </a:rPr>
              <a:t>.</a:t>
            </a:r>
          </a:p>
          <a:p>
            <a:pPr marL="457200" lvl="0" indent="-228600" rtl="0">
              <a:spcBef>
                <a:spcPts val="0"/>
              </a:spcBef>
              <a:buClr>
                <a:schemeClr val="dk1"/>
              </a:buClr>
              <a:buChar char="-"/>
            </a:pPr>
            <a:r>
              <a:rPr lang="en">
                <a:solidFill>
                  <a:schemeClr val="dk1"/>
                </a:solidFill>
              </a:rPr>
              <a:t>Như vậy đây là các mối quan hệ giữa Khách hàng, hợp đồng và thẻ trong hệ thống của chúng tôi.</a:t>
            </a:r>
          </a:p>
          <a:p>
            <a:pPr marL="457200" lvl="0" indent="-228600" rtl="0">
              <a:spcBef>
                <a:spcPts val="0"/>
              </a:spcBef>
              <a:buClr>
                <a:schemeClr val="dk1"/>
              </a:buClr>
              <a:buChar char="-"/>
            </a:pPr>
            <a:r>
              <a:rPr lang="en">
                <a:solidFill>
                  <a:schemeClr val="dk1"/>
                </a:solidFill>
              </a:rPr>
              <a:t>Ví dụ một KH sở hữu hai xe máy thì lúc này KH sẽ có hai hợp đồng và 2 thẻ đang cùng hoạt động tương ứng với hai hợp đồng đó,</a:t>
            </a:r>
          </a:p>
          <a:p>
            <a:pPr lvl="0" rtl="0">
              <a:spcBef>
                <a:spcPts val="0"/>
              </a:spcBef>
              <a:buNone/>
            </a:pPr>
            <a:endParaRPr>
              <a:solidFill>
                <a:schemeClr val="dk1"/>
              </a:solidFill>
            </a:endParaRPr>
          </a:p>
          <a:p>
            <a:pPr lvl="0" rtl="0">
              <a:spcBef>
                <a:spcPts val="0"/>
              </a:spcBef>
              <a:buSzPct val="100000"/>
              <a:buNone/>
            </a:pPr>
            <a:r>
              <a:rPr lang="en" b="1">
                <a:solidFill>
                  <a:schemeClr val="dk1"/>
                </a:solidFill>
              </a:rPr>
              <a:t>Câu hỏi:</a:t>
            </a:r>
            <a:r>
              <a:rPr lang="en">
                <a:solidFill>
                  <a:schemeClr val="dk1"/>
                </a:solidFill>
              </a:rPr>
              <a:t> tại sao không gộp chung vào 1 thẻ? (cho mượn xe thì mỗi người 1 thẻ)</a:t>
            </a:r>
          </a:p>
          <a:p>
            <a:pPr lvl="0" rtl="0">
              <a:spcBef>
                <a:spcPts val="0"/>
              </a:spcBef>
              <a:buSzPct val="100000"/>
              <a:buNone/>
            </a:pPr>
            <a:r>
              <a:rPr lang="en" b="1">
                <a:solidFill>
                  <a:schemeClr val="dk1"/>
                </a:solidFill>
              </a:rPr>
              <a:t>Câu hỏi: </a:t>
            </a:r>
            <a:r>
              <a:rPr lang="en">
                <a:solidFill>
                  <a:schemeClr val="dk1"/>
                </a:solidFill>
              </a:rPr>
              <a:t>tại sao Problem đưa ra là “KH dùng quá nhiều thẻ bất tiện” mà bây giờ lại chia ra mỗi xe 1 thẻ, như vậy problem này có được giải quyết không? (Problem đưa ra là gộp </a:t>
            </a:r>
            <a:r>
              <a:rPr lang="en" b="1">
                <a:solidFill>
                  <a:schemeClr val="dk1"/>
                </a:solidFill>
              </a:rPr>
              <a:t>nhiều dịch vụ bảo hiểm</a:t>
            </a:r>
            <a:r>
              <a:rPr lang="en">
                <a:solidFill>
                  <a:schemeClr val="dk1"/>
                </a:solidFill>
              </a:rPr>
              <a:t> vào chung một thẻ. Trường hợp này KH sử dụng một </a:t>
            </a:r>
            <a:r>
              <a:rPr lang="en" b="1">
                <a:solidFill>
                  <a:schemeClr val="dk1"/>
                </a:solidFill>
              </a:rPr>
              <a:t>dịch vụ bảo hiểm nhiều lần</a:t>
            </a:r>
            <a:r>
              <a:rPr lang="en">
                <a:solidFill>
                  <a:schemeClr val="dk1"/>
                </a:solidFill>
              </a:rPr>
              <a:t> cho nên tùy vào đặc thù của dịch vụ bảo hiểm mà có được phép dùng chung thẻ hay không. Trường hợp là dịch vụ bảo hiểm xe máy thì không được dùng chung thẻ theo quy định của pháp luật. {cần dẫn nguồn} Tuy nhiên nếu sau này thêm dịch vụ như bảo hiểm sức khỏe thì có thể dùng chung thẻ được.</a:t>
            </a:r>
          </a:p>
          <a:p>
            <a:pPr lvl="0" rtl="0">
              <a:spcBef>
                <a:spcPts val="0"/>
              </a:spcBef>
              <a:buSzPct val="100000"/>
              <a:buNone/>
            </a:pPr>
            <a:r>
              <a:rPr lang="en" b="1">
                <a:solidFill>
                  <a:schemeClr val="dk1"/>
                </a:solidFill>
              </a:rPr>
              <a:t>Câu hỏi: </a:t>
            </a:r>
            <a:r>
              <a:rPr lang="en">
                <a:solidFill>
                  <a:schemeClr val="dk1"/>
                </a:solidFill>
              </a:rPr>
              <a:t>bây giờ muốn dùng chung thẻ cho nhiều xe luôn thì làm sao? (Hệ thống hiện tại không hỗ trợ việc này, tuy nhiên có thể thay đổi rất dễ dàng bằng cách… {bổ sung}).</a:t>
            </a:r>
          </a:p>
        </p:txBody>
      </p:sp>
    </p:spTree>
    <p:extLst>
      <p:ext uri="{BB962C8B-B14F-4D97-AF65-F5344CB8AC3E}">
        <p14:creationId xmlns:p14="http://schemas.microsoft.com/office/powerpoint/2010/main" val="977665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7" name="Shape 9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Sau đây tôi xin được giải thích về quy trình </a:t>
            </a:r>
            <a:r>
              <a:rPr lang="en" b="1">
                <a:solidFill>
                  <a:schemeClr val="dk1"/>
                </a:solidFill>
              </a:rPr>
              <a:t>in thẻ </a:t>
            </a:r>
            <a:r>
              <a:rPr lang="en">
                <a:solidFill>
                  <a:schemeClr val="dk1"/>
                </a:solidFill>
              </a:rPr>
              <a:t>cho hợp đồng bảo hiểm.</a:t>
            </a:r>
          </a:p>
        </p:txBody>
      </p:sp>
    </p:spTree>
    <p:extLst>
      <p:ext uri="{BB962C8B-B14F-4D97-AF65-F5344CB8AC3E}">
        <p14:creationId xmlns:p14="http://schemas.microsoft.com/office/powerpoint/2010/main" val="31671271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Shape 100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5" name="Shape 10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giới thiệu về ứng dụng in thẻ.</a:t>
            </a:r>
          </a:p>
          <a:p>
            <a:pPr marL="457200" lvl="0" indent="-228600" rtl="0">
              <a:spcBef>
                <a:spcPts val="0"/>
              </a:spcBef>
              <a:buChar char="-"/>
            </a:pPr>
            <a:r>
              <a:rPr lang="en"/>
              <a:t>Đây là một ứng dụng nhằm </a:t>
            </a:r>
            <a:r>
              <a:rPr lang="en" b="1"/>
              <a:t>giả lập </a:t>
            </a:r>
            <a:r>
              <a:rPr lang="en"/>
              <a:t>thiết bị in thẻ trong các công ty bảo hiểm.</a:t>
            </a:r>
          </a:p>
          <a:p>
            <a:pPr marL="457200" lvl="0" indent="-228600" rtl="0">
              <a:spcBef>
                <a:spcPts val="0"/>
              </a:spcBef>
              <a:buChar char="-"/>
            </a:pPr>
            <a:r>
              <a:rPr lang="en"/>
              <a:t>Trong môi trường thực tế thì các công ty bảo hiểm sẽ sử dụng thiết bị in thẻ để có thể in và cấp phát thẻ cho KH.</a:t>
            </a:r>
          </a:p>
        </p:txBody>
      </p:sp>
    </p:spTree>
    <p:extLst>
      <p:ext uri="{BB962C8B-B14F-4D97-AF65-F5344CB8AC3E}">
        <p14:creationId xmlns:p14="http://schemas.microsoft.com/office/powerpoint/2010/main" val="13104541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0" name="Shape 10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Đầu tiên, khi KH tạo một hợp đồng mới, trong hệ thống của chúng tôi sẽ có 2 </a:t>
            </a:r>
            <a:r>
              <a:rPr lang="en" b="1"/>
              <a:t>thực thể </a:t>
            </a:r>
            <a:r>
              <a:rPr lang="en"/>
              <a:t>là Customer và Contract tương ứng với </a:t>
            </a:r>
            <a:r>
              <a:rPr lang="en" b="1"/>
              <a:t>thông tin </a:t>
            </a:r>
            <a:r>
              <a:rPr lang="en"/>
              <a:t>của Khách hàng và hợp đồng.</a:t>
            </a:r>
          </a:p>
        </p:txBody>
      </p:sp>
    </p:spTree>
    <p:extLst>
      <p:ext uri="{BB962C8B-B14F-4D97-AF65-F5344CB8AC3E}">
        <p14:creationId xmlns:p14="http://schemas.microsoft.com/office/powerpoint/2010/main" val="3887920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Shape 10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8" name="Shape 10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đó, để in thẻ cho hợp đồng này, nhân viên </a:t>
            </a:r>
            <a:r>
              <a:rPr lang="en">
                <a:solidFill>
                  <a:schemeClr val="dk1"/>
                </a:solidFill>
              </a:rPr>
              <a:t>sử dụng thiết bị in thẻ để </a:t>
            </a:r>
            <a:r>
              <a:rPr lang="en" b="1">
                <a:solidFill>
                  <a:schemeClr val="dk1"/>
                </a:solidFill>
              </a:rPr>
              <a:t>đọc ID </a:t>
            </a:r>
            <a:r>
              <a:rPr lang="en">
                <a:solidFill>
                  <a:schemeClr val="dk1"/>
                </a:solidFill>
              </a:rPr>
              <a:t>của thẻ</a:t>
            </a:r>
          </a:p>
          <a:p>
            <a:pPr marL="457200" lvl="0" indent="-228600" rtl="0">
              <a:spcBef>
                <a:spcPts val="0"/>
              </a:spcBef>
              <a:buClr>
                <a:schemeClr val="dk1"/>
              </a:buClr>
              <a:buChar char="-"/>
            </a:pPr>
            <a:r>
              <a:rPr lang="en">
                <a:solidFill>
                  <a:schemeClr val="dk1"/>
                </a:solidFill>
              </a:rPr>
              <a:t>Tiếp theo, thiết bị sẽ gửi ID của thẻ này </a:t>
            </a:r>
            <a:r>
              <a:rPr lang="en" b="1">
                <a:solidFill>
                  <a:schemeClr val="dk1"/>
                </a:solidFill>
              </a:rPr>
              <a:t>kèm theo </a:t>
            </a:r>
            <a:r>
              <a:rPr lang="en">
                <a:solidFill>
                  <a:schemeClr val="dk1"/>
                </a:solidFill>
              </a:rPr>
              <a:t>thông tin khách hàng và hợp đồng </a:t>
            </a:r>
            <a:r>
              <a:rPr lang="en" b="1">
                <a:solidFill>
                  <a:schemeClr val="dk1"/>
                </a:solidFill>
              </a:rPr>
              <a:t>lên hệ thống</a:t>
            </a:r>
            <a:r>
              <a:rPr lang="en">
                <a:solidFill>
                  <a:schemeClr val="dk1"/>
                </a:solidFill>
              </a:rPr>
              <a:t>.</a:t>
            </a:r>
          </a:p>
        </p:txBody>
      </p:sp>
    </p:spTree>
    <p:extLst>
      <p:ext uri="{BB962C8B-B14F-4D97-AF65-F5344CB8AC3E}">
        <p14:creationId xmlns:p14="http://schemas.microsoft.com/office/powerpoint/2010/main" val="1012136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Thứ ba</a:t>
            </a:r>
          </a:p>
          <a:p>
            <a:pPr marL="914400" lvl="1" indent="-228600" rtl="0">
              <a:lnSpc>
                <a:spcPct val="115000"/>
              </a:lnSpc>
              <a:spcBef>
                <a:spcPts val="0"/>
              </a:spcBef>
              <a:buClr>
                <a:schemeClr val="dk1"/>
              </a:buClr>
              <a:buChar char="-"/>
            </a:pPr>
            <a:r>
              <a:rPr lang="en">
                <a:solidFill>
                  <a:schemeClr val="dk1"/>
                </a:solidFill>
              </a:rPr>
              <a:t>Quy trình yêu cầu bồi thường vẫn chưa hiệu quả giữa người sữ dụng dịch vụ bảo hiểm và công ty bảo hiểm</a:t>
            </a:r>
          </a:p>
          <a:p>
            <a:pPr lvl="0" rtl="0">
              <a:lnSpc>
                <a:spcPct val="115000"/>
              </a:lnSpc>
              <a:spcBef>
                <a:spcPts val="0"/>
              </a:spcBef>
              <a:buClr>
                <a:schemeClr val="dk1"/>
              </a:buClr>
              <a:buSzPct val="100000"/>
              <a:buFont typeface="Arial"/>
              <a:buNone/>
            </a:pPr>
            <a:r>
              <a:rPr lang="en">
                <a:solidFill>
                  <a:schemeClr val="dk1"/>
                </a:solidFill>
              </a:rPr>
              <a:t>  		-  Chưa hiệu quả như thế nào ??? (nếu bị hỏi)</a:t>
            </a:r>
          </a:p>
          <a:p>
            <a:pPr lvl="0" rtl="0">
              <a:lnSpc>
                <a:spcPct val="115000"/>
              </a:lnSpc>
              <a:spcBef>
                <a:spcPts val="0"/>
              </a:spcBef>
              <a:buClr>
                <a:schemeClr val="dk1"/>
              </a:buClr>
              <a:buSzPct val="100000"/>
              <a:buFont typeface="Arial"/>
              <a:buNone/>
            </a:pPr>
            <a:r>
              <a:rPr lang="en">
                <a:solidFill>
                  <a:schemeClr val="dk1"/>
                </a:solidFill>
              </a:rPr>
              <a:t>  	 	-  Việc giải quyết yêu cầu bồi thường diễn ra trên giấy tờ, cần phải chờ sự xác nhận của cơ quan có thẩm quyền cũng như sự đồng thuận của công ty bảo hiểm!</a:t>
            </a:r>
          </a:p>
        </p:txBody>
      </p:sp>
    </p:spTree>
    <p:extLst>
      <p:ext uri="{BB962C8B-B14F-4D97-AF65-F5344CB8AC3E}">
        <p14:creationId xmlns:p14="http://schemas.microsoft.com/office/powerpoint/2010/main" val="42202925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Shape 107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9" name="Shape 10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Tại đây, nếu thẻ này chưa tồn tại, hệ thống sẽ </a:t>
            </a:r>
            <a:r>
              <a:rPr lang="en" b="1">
                <a:solidFill>
                  <a:schemeClr val="dk1"/>
                </a:solidFill>
              </a:rPr>
              <a:t>khởi tạo </a:t>
            </a:r>
            <a:r>
              <a:rPr lang="en">
                <a:solidFill>
                  <a:schemeClr val="dk1"/>
                </a:solidFill>
              </a:rPr>
              <a:t>một thực thể Card với thông tin là ID của thẻ vừa được gửi lên..</a:t>
            </a:r>
          </a:p>
        </p:txBody>
      </p:sp>
    </p:spTree>
    <p:extLst>
      <p:ext uri="{BB962C8B-B14F-4D97-AF65-F5344CB8AC3E}">
        <p14:creationId xmlns:p14="http://schemas.microsoft.com/office/powerpoint/2010/main" val="19854228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Shape 1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8" name="Shape 1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Sau đó hệ thống sẽ </a:t>
            </a:r>
            <a:r>
              <a:rPr lang="en" b="1">
                <a:solidFill>
                  <a:schemeClr val="dk1"/>
                </a:solidFill>
              </a:rPr>
              <a:t>cấp phát </a:t>
            </a:r>
            <a:r>
              <a:rPr lang="en">
                <a:solidFill>
                  <a:schemeClr val="dk1"/>
                </a:solidFill>
              </a:rPr>
              <a:t>thẻ vừa tạo bằng cách </a:t>
            </a:r>
            <a:r>
              <a:rPr lang="en" b="1">
                <a:solidFill>
                  <a:schemeClr val="dk1"/>
                </a:solidFill>
              </a:rPr>
              <a:t>tạo </a:t>
            </a:r>
            <a:r>
              <a:rPr lang="en">
                <a:solidFill>
                  <a:schemeClr val="dk1"/>
                </a:solidFill>
              </a:rPr>
              <a:t>ra thực thể CardInstance.</a:t>
            </a:r>
          </a:p>
          <a:p>
            <a:pPr marL="457200" lvl="0" indent="-228600" rtl="0">
              <a:spcBef>
                <a:spcPts val="0"/>
              </a:spcBef>
              <a:buClr>
                <a:schemeClr val="dk1"/>
              </a:buClr>
              <a:buChar char="-"/>
            </a:pPr>
            <a:r>
              <a:rPr lang="en">
                <a:solidFill>
                  <a:schemeClr val="dk1"/>
                </a:solidFill>
              </a:rPr>
              <a:t>Thực thể này sẽ được </a:t>
            </a:r>
            <a:r>
              <a:rPr lang="en" b="1">
                <a:solidFill>
                  <a:schemeClr val="dk1"/>
                </a:solidFill>
              </a:rPr>
              <a:t>liên kết </a:t>
            </a:r>
            <a:r>
              <a:rPr lang="en">
                <a:solidFill>
                  <a:schemeClr val="dk1"/>
                </a:solidFill>
              </a:rPr>
              <a:t>với thực thể Customer và thực thể Contract để thể hiện cho việc cấp phát cho khách hàng và hợp đồng đó.</a:t>
            </a:r>
          </a:p>
          <a:p>
            <a:pPr marL="457200" lvl="0" indent="-228600" rtl="0">
              <a:spcBef>
                <a:spcPts val="0"/>
              </a:spcBef>
              <a:buClr>
                <a:schemeClr val="dk1"/>
              </a:buClr>
              <a:buChar char="-"/>
            </a:pPr>
            <a:r>
              <a:rPr lang="en">
                <a:solidFill>
                  <a:schemeClr val="dk1"/>
                </a:solidFill>
              </a:rPr>
              <a:t>Như vậy, việc in thẻ thực chất là </a:t>
            </a:r>
            <a:r>
              <a:rPr lang="en" b="1">
                <a:solidFill>
                  <a:schemeClr val="dk1"/>
                </a:solidFill>
              </a:rPr>
              <a:t>cập nhật </a:t>
            </a:r>
            <a:r>
              <a:rPr lang="en">
                <a:solidFill>
                  <a:schemeClr val="dk1"/>
                </a:solidFill>
              </a:rPr>
              <a:t>ID của thẻ vào hệ thống, </a:t>
            </a:r>
            <a:r>
              <a:rPr lang="en" b="1">
                <a:solidFill>
                  <a:schemeClr val="dk1"/>
                </a:solidFill>
              </a:rPr>
              <a:t>không có </a:t>
            </a:r>
            <a:r>
              <a:rPr lang="en">
                <a:solidFill>
                  <a:schemeClr val="dk1"/>
                </a:solidFill>
              </a:rPr>
              <a:t>dữ liệu nào được ghi vào thẻ, chúng tôi làm như vậy để đảm bảo tính bảo mật vì các thông tin trên thẻ có thể bị ghi đè hoặc sao chép.</a:t>
            </a:r>
          </a:p>
        </p:txBody>
      </p:sp>
    </p:spTree>
    <p:extLst>
      <p:ext uri="{BB962C8B-B14F-4D97-AF65-F5344CB8AC3E}">
        <p14:creationId xmlns:p14="http://schemas.microsoft.com/office/powerpoint/2010/main" val="19606473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Shape 112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7" name="Shape 1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 dirty="0" smtClean="0"/>
              <a:t>Sau đây tôi giới thiệu kịch bản quá trình in thẻ cho hợp đồng.</a:t>
            </a:r>
          </a:p>
          <a:p>
            <a:pPr marL="171450" indent="-171450">
              <a:spcBef>
                <a:spcPts val="0"/>
              </a:spcBef>
              <a:buFontTx/>
              <a:buChar char="-"/>
            </a:pPr>
            <a:r>
              <a:rPr lang="en" dirty="0" smtClean="0"/>
              <a:t>Nhân</a:t>
            </a:r>
            <a:r>
              <a:rPr lang="en" baseline="0" dirty="0" smtClean="0"/>
              <a:t> viên sẽ </a:t>
            </a:r>
            <a:r>
              <a:rPr lang="en" b="1" baseline="0" dirty="0" smtClean="0"/>
              <a:t>in thẻ cho </a:t>
            </a:r>
            <a:r>
              <a:rPr lang="en" baseline="0" dirty="0" smtClean="0"/>
              <a:t>khách hàng Cao Thanh Minh, trạng thái của hợp đồng sẽ là “</a:t>
            </a:r>
            <a:r>
              <a:rPr lang="en" b="1" baseline="0" dirty="0" smtClean="0"/>
              <a:t>Sẵn sàng</a:t>
            </a:r>
            <a:r>
              <a:rPr lang="en" baseline="0" dirty="0" smtClean="0"/>
              <a:t>”.</a:t>
            </a:r>
            <a:endParaRPr dirty="0"/>
          </a:p>
        </p:txBody>
      </p:sp>
    </p:spTree>
    <p:extLst>
      <p:ext uri="{BB962C8B-B14F-4D97-AF65-F5344CB8AC3E}">
        <p14:creationId xmlns:p14="http://schemas.microsoft.com/office/powerpoint/2010/main" val="3829080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Shape 114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3" name="Shape 1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smtClean="0"/>
              <a:t>Để </a:t>
            </a:r>
            <a:r>
              <a:rPr lang="en" dirty="0"/>
              <a:t>in thẻ cho hợp đồng, nhân viên sẽ sử dụng thiết bị in thẻ.</a:t>
            </a:r>
          </a:p>
          <a:p>
            <a:pPr marL="457200" lvl="0" indent="-228600" rtl="0">
              <a:spcBef>
                <a:spcPts val="0"/>
              </a:spcBef>
              <a:buChar char="-"/>
            </a:pPr>
            <a:r>
              <a:rPr lang="en" dirty="0"/>
              <a:t>Thiết bị in thẻ sẽ </a:t>
            </a:r>
            <a:r>
              <a:rPr lang="en" b="1" dirty="0"/>
              <a:t>lấy thông tin </a:t>
            </a:r>
            <a:r>
              <a:rPr lang="en" dirty="0"/>
              <a:t>của hợp đồng từ hệ thống, lúc này trạng thái của hợp đồng là “Không có thẻ”.</a:t>
            </a:r>
          </a:p>
        </p:txBody>
      </p:sp>
    </p:spTree>
    <p:extLst>
      <p:ext uri="{BB962C8B-B14F-4D97-AF65-F5344CB8AC3E}">
        <p14:creationId xmlns:p14="http://schemas.microsoft.com/office/powerpoint/2010/main" val="27018312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Shape 11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8" name="Shape 1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Tiếp theo, </a:t>
            </a:r>
            <a:r>
              <a:rPr lang="en">
                <a:solidFill>
                  <a:schemeClr val="dk1"/>
                </a:solidFill>
              </a:rPr>
              <a:t>khi áp sát thẻ NFC vào thiết bị</a:t>
            </a:r>
            <a:r>
              <a:rPr lang="en"/>
              <a:t>, thiết bị sẽ </a:t>
            </a:r>
            <a:r>
              <a:rPr lang="en" b="1"/>
              <a:t>đọc thông tin </a:t>
            </a:r>
            <a:r>
              <a:rPr lang="en"/>
              <a:t>của thẻ</a:t>
            </a:r>
          </a:p>
        </p:txBody>
      </p:sp>
    </p:spTree>
    <p:extLst>
      <p:ext uri="{BB962C8B-B14F-4D97-AF65-F5344CB8AC3E}">
        <p14:creationId xmlns:p14="http://schemas.microsoft.com/office/powerpoint/2010/main" val="7345952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1" name="Shape 1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Khi có đầy đủ thông tin hợp đồng và thẻ, ứng dụng sẽ </a:t>
            </a:r>
            <a:r>
              <a:rPr lang="en" b="1"/>
              <a:t>gắn mã thẻ </a:t>
            </a:r>
            <a:r>
              <a:rPr lang="en"/>
              <a:t>vào hợp đồng.</a:t>
            </a:r>
          </a:p>
          <a:p>
            <a:pPr marL="457200" lvl="0" indent="-228600" rtl="0">
              <a:spcBef>
                <a:spcPts val="0"/>
              </a:spcBef>
              <a:buChar char="-"/>
            </a:pPr>
            <a:r>
              <a:rPr lang="en">
                <a:solidFill>
                  <a:schemeClr val="dk1"/>
                </a:solidFill>
              </a:rPr>
              <a:t>Trạng thái của hợp đồng sẽ chuyển thành “Sẵn sàng”.</a:t>
            </a:r>
          </a:p>
        </p:txBody>
      </p:sp>
    </p:spTree>
    <p:extLst>
      <p:ext uri="{BB962C8B-B14F-4D97-AF65-F5344CB8AC3E}">
        <p14:creationId xmlns:p14="http://schemas.microsoft.com/office/powerpoint/2010/main" val="27877207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Shape 11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3" name="Shape 1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Và đây là mô hình đầy đủ, tiếp theo, tôi xin được demo quá trình in thẻ cho hợp đồng.</a:t>
            </a:r>
          </a:p>
          <a:p>
            <a:pPr marL="457200" lvl="0" indent="-228600" rtl="0">
              <a:spcBef>
                <a:spcPts val="0"/>
              </a:spcBef>
              <a:buChar char="-"/>
            </a:pPr>
            <a:r>
              <a:rPr lang="en"/>
              <a:t>Tôi xin phép chuyển sang ứng dụng in thẻ để thực hiện in thẻ cho hợp đồng vừa mới đăng ký.</a:t>
            </a:r>
          </a:p>
          <a:p>
            <a:pPr marL="457200" lvl="0" indent="-228600" rtl="0">
              <a:spcBef>
                <a:spcPts val="0"/>
              </a:spcBef>
              <a:buChar char="-"/>
            </a:pPr>
            <a:r>
              <a:rPr lang="en"/>
              <a:t>Đây là giao diện chính của ứng dụng in thẻ, ở đây có một danh sách các hợp đồng có trong hệ thống, ứng dụng sẽ ưu tiên những hợp đồng chưa có thẻ lên đầu để thuận tiện cho nhân viên in thẻ.</a:t>
            </a:r>
          </a:p>
          <a:p>
            <a:pPr marL="457200" lvl="0" indent="-228600" rtl="0">
              <a:spcBef>
                <a:spcPts val="0"/>
              </a:spcBef>
              <a:buChar char="-"/>
            </a:pPr>
            <a:r>
              <a:rPr lang="en"/>
              <a:t>Để in thẻ cho hợp đồng, tôi xin tìm kiếm hợp đồng cần in, ứng dụng hỗ trợ tìm kiếm bằng mã hợp đồng hoặc tên khách hàng, tôi xin phép tìm kiếm bằng tên khách hàng, từ kết quả tìm kiếm, tôi lựa chọn hợp đồng có mã số HDxxxx của khách hàng xxxx.</a:t>
            </a:r>
          </a:p>
          <a:p>
            <a:pPr marL="457200" lvl="0" indent="-228600" rtl="0">
              <a:spcBef>
                <a:spcPts val="0"/>
              </a:spcBef>
              <a:buChar char="-"/>
            </a:pPr>
            <a:r>
              <a:rPr lang="en"/>
              <a:t>Sau khi lựa chọn hợp đồng, tôi sẽ chọn Lưu thông tin vào thẻ và tiến hành áp sát thẻ NFC vào thiết bị.</a:t>
            </a:r>
          </a:p>
          <a:p>
            <a:pPr marL="457200" lvl="0" indent="-228600" rtl="0">
              <a:spcBef>
                <a:spcPts val="0"/>
              </a:spcBef>
              <a:buChar char="-"/>
            </a:pPr>
            <a:r>
              <a:rPr lang="en"/>
              <a:t>Như vậy, tôi đã in thẻ cho hợp đồng HDxxx thành công vào thẻ màu… này.</a:t>
            </a:r>
          </a:p>
          <a:p>
            <a:pPr marL="457200" lvl="0" indent="-228600" rtl="0">
              <a:spcBef>
                <a:spcPts val="0"/>
              </a:spcBef>
              <a:buChar char="-"/>
            </a:pPr>
            <a:r>
              <a:rPr lang="en"/>
              <a:t>Tôi xin phép vào giao diện khách hàng để kiểm tra lại trạng thái của hợp đồng.</a:t>
            </a:r>
          </a:p>
          <a:p>
            <a:pPr marL="457200" lvl="0" indent="-228600" rtl="0">
              <a:spcBef>
                <a:spcPts val="0"/>
              </a:spcBef>
              <a:buClr>
                <a:schemeClr val="dk1"/>
              </a:buClr>
              <a:buChar char="-"/>
            </a:pPr>
            <a:r>
              <a:rPr lang="en">
                <a:solidFill>
                  <a:schemeClr val="dk1"/>
                </a:solidFill>
              </a:rPr>
              <a:t>Lúc này, trạng thái của hợp đồng sau khi được cấp phát thẻ đã trở thành Sẵn sàng.</a:t>
            </a:r>
          </a:p>
          <a:p>
            <a:pPr marL="457200" lvl="0" indent="-228600" rtl="0">
              <a:spcBef>
                <a:spcPts val="0"/>
              </a:spcBef>
              <a:buClr>
                <a:schemeClr val="dk1"/>
              </a:buClr>
              <a:buChar char="-"/>
            </a:pPr>
            <a:r>
              <a:rPr lang="en">
                <a:solidFill>
                  <a:schemeClr val="dk1"/>
                </a:solidFill>
              </a:rPr>
              <a:t>Đồng thời, tôi cũng có thể xem được thông tin thẻ đã cấp phát cho hợp đồng.</a:t>
            </a:r>
          </a:p>
        </p:txBody>
      </p:sp>
    </p:spTree>
    <p:extLst>
      <p:ext uri="{BB962C8B-B14F-4D97-AF65-F5344CB8AC3E}">
        <p14:creationId xmlns:p14="http://schemas.microsoft.com/office/powerpoint/2010/main" val="1999169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Shape 119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93" name="Shape 1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Như vậy, tôi đã trình bày xong về quy trình in thẻ cho hợp đồng.</a:t>
            </a:r>
          </a:p>
          <a:p>
            <a:pPr marL="457200" lvl="0" indent="-228600" rtl="0">
              <a:spcBef>
                <a:spcPts val="0"/>
              </a:spcBef>
              <a:buClr>
                <a:schemeClr val="dk1"/>
              </a:buClr>
              <a:buChar char="-"/>
            </a:pPr>
            <a:r>
              <a:rPr lang="en">
                <a:solidFill>
                  <a:schemeClr val="dk1"/>
                </a:solidFill>
              </a:rPr>
              <a:t>Trạng thái của hợp đồng đã được chuyển từ “</a:t>
            </a:r>
            <a:r>
              <a:rPr lang="en" b="1">
                <a:solidFill>
                  <a:schemeClr val="dk1"/>
                </a:solidFill>
              </a:rPr>
              <a:t>Không có thẻ</a:t>
            </a:r>
            <a:r>
              <a:rPr lang="en">
                <a:solidFill>
                  <a:schemeClr val="dk1"/>
                </a:solidFill>
              </a:rPr>
              <a:t>” thành “</a:t>
            </a:r>
            <a:r>
              <a:rPr lang="en" b="1">
                <a:solidFill>
                  <a:schemeClr val="dk1"/>
                </a:solidFill>
              </a:rPr>
              <a:t>Sẵn sàng</a:t>
            </a:r>
            <a:r>
              <a:rPr lang="en">
                <a:solidFill>
                  <a:schemeClr val="dk1"/>
                </a:solidFill>
              </a:rPr>
              <a:t>”.</a:t>
            </a:r>
          </a:p>
          <a:p>
            <a:pPr marL="457200" lvl="0" indent="-228600" rtl="0">
              <a:spcBef>
                <a:spcPts val="0"/>
              </a:spcBef>
              <a:buClr>
                <a:schemeClr val="dk1"/>
              </a:buClr>
              <a:buChar char="-"/>
            </a:pPr>
            <a:r>
              <a:rPr lang="en">
                <a:solidFill>
                  <a:schemeClr val="dk1"/>
                </a:solidFill>
              </a:rPr>
              <a:t>Tiếp theo, bạn Phùng Quang Minh Trí sẽ giới thiệu ứng dụng kiểm tra thẻ.</a:t>
            </a:r>
          </a:p>
        </p:txBody>
      </p:sp>
    </p:spTree>
    <p:extLst>
      <p:ext uri="{BB962C8B-B14F-4D97-AF65-F5344CB8AC3E}">
        <p14:creationId xmlns:p14="http://schemas.microsoft.com/office/powerpoint/2010/main" val="26625660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Shape 119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99" name="Shape 1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trình bày về chức năng kiểm tra thẻ và cách hoạt động.</a:t>
            </a:r>
          </a:p>
        </p:txBody>
      </p:sp>
    </p:spTree>
    <p:extLst>
      <p:ext uri="{BB962C8B-B14F-4D97-AF65-F5344CB8AC3E}">
        <p14:creationId xmlns:p14="http://schemas.microsoft.com/office/powerpoint/2010/main" val="31984163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Shape 12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7" name="Shape 1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Tôi xin giới thiệu về ứng dụng kiểm tra thẻ.</a:t>
            </a:r>
          </a:p>
          <a:p>
            <a:pPr marL="457200" lvl="0" indent="-228600" rtl="0">
              <a:spcBef>
                <a:spcPts val="0"/>
              </a:spcBef>
              <a:buClr>
                <a:schemeClr val="dk1"/>
              </a:buClr>
              <a:buChar char="-"/>
            </a:pPr>
            <a:r>
              <a:rPr lang="en">
                <a:solidFill>
                  <a:schemeClr val="dk1"/>
                </a:solidFill>
              </a:rPr>
              <a:t>Hệ thống của chúng tôi cung cấp một ứng dụng để </a:t>
            </a:r>
            <a:r>
              <a:rPr lang="en" b="1">
                <a:solidFill>
                  <a:schemeClr val="dk1"/>
                </a:solidFill>
              </a:rPr>
              <a:t>giả lập thiết bị kiểm</a:t>
            </a:r>
            <a:r>
              <a:rPr lang="en">
                <a:solidFill>
                  <a:schemeClr val="dk1"/>
                </a:solidFill>
              </a:rPr>
              <a:t> tra thẻ dành cho CSGT. CSGT có thể sử dụng ứng dụng này để kiểm tra tính hợp lệ của thẻ cũng như tình trạng thẻ bảo hiểm còn hạn hay hết hạn.</a:t>
            </a:r>
          </a:p>
        </p:txBody>
      </p:sp>
    </p:spTree>
    <p:extLst>
      <p:ext uri="{BB962C8B-B14F-4D97-AF65-F5344CB8AC3E}">
        <p14:creationId xmlns:p14="http://schemas.microsoft.com/office/powerpoint/2010/main" val="3254664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None/>
            </a:pPr>
            <a:r>
              <a:rPr lang="en"/>
              <a:t>Cuối cùng</a:t>
            </a:r>
          </a:p>
          <a:p>
            <a:pPr marL="457200" lvl="0" indent="-228600" rtl="0">
              <a:lnSpc>
                <a:spcPct val="115000"/>
              </a:lnSpc>
              <a:spcBef>
                <a:spcPts val="0"/>
              </a:spcBef>
              <a:buChar char="-"/>
            </a:pPr>
            <a:r>
              <a:rPr lang="en"/>
              <a:t>Giấy chứng nhận bảo hiểm hiện tại vẫn đang được làm bằng giấy do đó dễ dẫn đến việc bị hư hỏng như (cháy, rách, bị ướt, …) và cũng có thể bị làm giả</a:t>
            </a:r>
          </a:p>
          <a:p>
            <a:pPr>
              <a:spcBef>
                <a:spcPts val="0"/>
              </a:spcBef>
              <a:buNone/>
            </a:pPr>
            <a:endParaRPr/>
          </a:p>
        </p:txBody>
      </p:sp>
    </p:spTree>
    <p:extLst>
      <p:ext uri="{BB962C8B-B14F-4D97-AF65-F5344CB8AC3E}">
        <p14:creationId xmlns:p14="http://schemas.microsoft.com/office/powerpoint/2010/main" val="368384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Shape 12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9" name="Shape 1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Chúng tôi cung cấp một thành phần </a:t>
            </a:r>
            <a:r>
              <a:rPr lang="en" b="1"/>
              <a:t>Web Service</a:t>
            </a:r>
            <a:r>
              <a:rPr lang="en"/>
              <a:t> có nhiệm vụ </a:t>
            </a:r>
            <a:r>
              <a:rPr lang="en" b="1"/>
              <a:t>tiếp nhận yêu cầu</a:t>
            </a:r>
            <a:r>
              <a:rPr lang="en"/>
              <a:t> từ thiết bị kiểm tra thẻ và trả về kết quả của thẻ.</a:t>
            </a:r>
          </a:p>
          <a:p>
            <a:pPr marL="457200" lvl="0" indent="-228600">
              <a:spcBef>
                <a:spcPts val="0"/>
              </a:spcBef>
              <a:buChar char="-"/>
            </a:pPr>
            <a:r>
              <a:rPr lang="en"/>
              <a:t>Trong môi trường thực tế, các cơ quan CA hoặc các đơn vị có nhu cầu kiểm tra tính hợp lệ của thẻ bảo hiểm có thể sử dụng dịch vụ này để kiểm tra.</a:t>
            </a:r>
          </a:p>
        </p:txBody>
      </p:sp>
    </p:spTree>
    <p:extLst>
      <p:ext uri="{BB962C8B-B14F-4D97-AF65-F5344CB8AC3E}">
        <p14:creationId xmlns:p14="http://schemas.microsoft.com/office/powerpoint/2010/main" val="21117200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Shape 124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6" name="Shape 1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Khi kiểm tra thông tin một thẻ, các kết quả trả về có thể là:</a:t>
            </a:r>
          </a:p>
          <a:p>
            <a:pPr marL="914400" lvl="1" indent="-228600" rtl="0">
              <a:spcBef>
                <a:spcPts val="0"/>
              </a:spcBef>
              <a:buChar char="-"/>
            </a:pPr>
            <a:r>
              <a:rPr lang="en"/>
              <a:t>Thẻ hợp lệ: hợp đồng bảo hiểm gắn với thẻ này còn hạn.</a:t>
            </a:r>
          </a:p>
          <a:p>
            <a:pPr marL="914400" lvl="1" indent="-228600" rtl="0">
              <a:spcBef>
                <a:spcPts val="0"/>
              </a:spcBef>
              <a:buChar char="-"/>
            </a:pPr>
            <a:r>
              <a:rPr lang="en">
                <a:solidFill>
                  <a:schemeClr val="dk1"/>
                </a:solidFill>
              </a:rPr>
              <a:t>Thẻ sắp hết hạn: hợp đồng bảo hiểm gắn với thẻ này sắp hết hạn.</a:t>
            </a:r>
          </a:p>
          <a:p>
            <a:pPr marL="914400" lvl="1" indent="-228600" rtl="0">
              <a:spcBef>
                <a:spcPts val="0"/>
              </a:spcBef>
              <a:buChar char="-"/>
            </a:pPr>
            <a:r>
              <a:rPr lang="en"/>
              <a:t>Thẻ hết hạn: </a:t>
            </a:r>
            <a:r>
              <a:rPr lang="en">
                <a:solidFill>
                  <a:schemeClr val="dk1"/>
                </a:solidFill>
              </a:rPr>
              <a:t>hợp đồng bảo hiểm gắn với thẻ này đã hết hạn.</a:t>
            </a:r>
          </a:p>
          <a:p>
            <a:pPr marL="914400" lvl="1" indent="-228600" rtl="0">
              <a:spcBef>
                <a:spcPts val="0"/>
              </a:spcBef>
              <a:buClr>
                <a:schemeClr val="dk1"/>
              </a:buClr>
              <a:buChar char="-"/>
            </a:pPr>
            <a:r>
              <a:rPr lang="en">
                <a:solidFill>
                  <a:schemeClr val="dk1"/>
                </a:solidFill>
              </a:rPr>
              <a:t>Thẻ không hợp lệ: thẻ không tồn tại trong hệ thống hoặc hợp đồng đã bị hủy.</a:t>
            </a:r>
          </a:p>
          <a:p>
            <a:pPr marL="457200" lvl="0" indent="-228600">
              <a:spcBef>
                <a:spcPts val="0"/>
              </a:spcBef>
              <a:buClr>
                <a:schemeClr val="dk1"/>
              </a:buClr>
              <a:buChar char="-"/>
            </a:pPr>
            <a:r>
              <a:rPr lang="en">
                <a:solidFill>
                  <a:schemeClr val="dk1"/>
                </a:solidFill>
              </a:rPr>
              <a:t>Dựa vào thông tin trả về của ứng dụng, CSGT có thể đưa ra phương thức xử lý phù hợp với người vi phạm.</a:t>
            </a:r>
          </a:p>
        </p:txBody>
      </p:sp>
    </p:spTree>
    <p:extLst>
      <p:ext uri="{BB962C8B-B14F-4D97-AF65-F5344CB8AC3E}">
        <p14:creationId xmlns:p14="http://schemas.microsoft.com/office/powerpoint/2010/main" val="34093327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Shape 12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4" name="Shape 1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trình bày về cách hoạt động của thiết bị kiểm tra thẻ.</a:t>
            </a:r>
          </a:p>
          <a:p>
            <a:pPr marL="457200" lvl="0" indent="-228600" rtl="0">
              <a:spcBef>
                <a:spcPts val="0"/>
              </a:spcBef>
              <a:buChar char="-"/>
            </a:pPr>
            <a:r>
              <a:rPr lang="en"/>
              <a:t>Khi CSGT áp sát thẻ vào thiết bị, ứng dụng sẽ đọc mã số ID của thẻ.</a:t>
            </a:r>
          </a:p>
        </p:txBody>
      </p:sp>
    </p:spTree>
    <p:extLst>
      <p:ext uri="{BB962C8B-B14F-4D97-AF65-F5344CB8AC3E}">
        <p14:creationId xmlns:p14="http://schemas.microsoft.com/office/powerpoint/2010/main" val="22502638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Shape 128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86" name="Shape 1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thiết bị sẽ gửi mã số này lên hệ thống để kiểm tra tính hợp lệ của thẻ.</a:t>
            </a:r>
          </a:p>
        </p:txBody>
      </p:sp>
    </p:spTree>
    <p:extLst>
      <p:ext uri="{BB962C8B-B14F-4D97-AF65-F5344CB8AC3E}">
        <p14:creationId xmlns:p14="http://schemas.microsoft.com/office/powerpoint/2010/main" val="2584223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Shape 132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Tại đây, hệ thống có thể tìm ra được thực thể Card nhờ có mã thẻ, sau đó có thể tìm ra được CardInstance là lần cấp phát đang có hiệu lực hiện tại của thẻ, và từ đó có thể lấy được thông tin của KH và hợp đồng đang gắn với thẻ đó.</a:t>
            </a:r>
          </a:p>
        </p:txBody>
      </p:sp>
    </p:spTree>
    <p:extLst>
      <p:ext uri="{BB962C8B-B14F-4D97-AF65-F5344CB8AC3E}">
        <p14:creationId xmlns:p14="http://schemas.microsoft.com/office/powerpoint/2010/main" val="13817842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Shape 135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53" name="Shape 1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Sau khi có được thông tin hợp đồng, hệ thống sẽ trả về kết quả dựa trên trạng thái của hợp đồng.</a:t>
            </a:r>
          </a:p>
          <a:p>
            <a:pPr marL="457200" lvl="0" indent="-228600" rtl="0">
              <a:spcBef>
                <a:spcPts val="0"/>
              </a:spcBef>
              <a:buClr>
                <a:schemeClr val="dk1"/>
              </a:buClr>
              <a:buChar char="-"/>
            </a:pPr>
            <a:r>
              <a:rPr lang="en">
                <a:solidFill>
                  <a:schemeClr val="dk1"/>
                </a:solidFill>
              </a:rPr>
              <a:t>Đối với các trạng thái Pending, No Card hoặc Cancelled, hệ thống trả về kết quả Thẻ không hợp lệ.</a:t>
            </a:r>
          </a:p>
        </p:txBody>
      </p:sp>
    </p:spTree>
    <p:extLst>
      <p:ext uri="{BB962C8B-B14F-4D97-AF65-F5344CB8AC3E}">
        <p14:creationId xmlns:p14="http://schemas.microsoft.com/office/powerpoint/2010/main" val="5759421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Shape 137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0" name="Shape 1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p:txBody>
      </p:sp>
    </p:spTree>
    <p:extLst>
      <p:ext uri="{BB962C8B-B14F-4D97-AF65-F5344CB8AC3E}">
        <p14:creationId xmlns:p14="http://schemas.microsoft.com/office/powerpoint/2010/main" val="16973855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Shape 140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09" name="Shape 14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p:txBody>
      </p:sp>
    </p:spTree>
    <p:extLst>
      <p:ext uri="{BB962C8B-B14F-4D97-AF65-F5344CB8AC3E}">
        <p14:creationId xmlns:p14="http://schemas.microsoft.com/office/powerpoint/2010/main" val="29426765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Shape 143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0" name="Shape 1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Đối với trạng thái Expired, hệ thống trả về kết quả Thẻ đã hết hạn.</a:t>
            </a:r>
          </a:p>
          <a:p>
            <a:pPr lvl="0" rtl="0">
              <a:spcBef>
                <a:spcPts val="0"/>
              </a:spcBef>
              <a:buNone/>
            </a:pPr>
            <a:endParaRPr>
              <a:solidFill>
                <a:schemeClr val="dk1"/>
              </a:solidFill>
            </a:endParaRPr>
          </a:p>
        </p:txBody>
      </p:sp>
    </p:spTree>
    <p:extLst>
      <p:ext uri="{BB962C8B-B14F-4D97-AF65-F5344CB8AC3E}">
        <p14:creationId xmlns:p14="http://schemas.microsoft.com/office/powerpoint/2010/main" val="14197404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Shape 147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3" name="Shape 14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Đối với trạng thái Ready và Request cancel, hệ thống trả về kết quả Thẻ hợp lệ.</a:t>
            </a:r>
          </a:p>
        </p:txBody>
      </p:sp>
    </p:spTree>
    <p:extLst>
      <p:ext uri="{BB962C8B-B14F-4D97-AF65-F5344CB8AC3E}">
        <p14:creationId xmlns:p14="http://schemas.microsoft.com/office/powerpoint/2010/main" val="245094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6838210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8" name="Shape 15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p:txBody>
      </p:sp>
    </p:spTree>
    <p:extLst>
      <p:ext uri="{BB962C8B-B14F-4D97-AF65-F5344CB8AC3E}">
        <p14:creationId xmlns:p14="http://schemas.microsoft.com/office/powerpoint/2010/main" val="1063334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Shape 152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7" name="Shape 15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marR="0" lvl="0" indent="-317500" algn="l" rtl="0">
              <a:lnSpc>
                <a:spcPct val="100000"/>
              </a:lnSpc>
              <a:spcBef>
                <a:spcPts val="0"/>
              </a:spcBef>
              <a:spcAft>
                <a:spcPts val="0"/>
              </a:spcAft>
              <a:buClr>
                <a:srgbClr val="000000"/>
              </a:buClr>
              <a:buSzPct val="127272"/>
              <a:buFont typeface="Arial"/>
              <a:buChar char="-"/>
            </a:pPr>
            <a:r>
              <a:rPr lang="en"/>
              <a:t>Trong trường hợp thẻ hợp lệ, hệ thống sẽ kiểm tra thêm điều kiện là </a:t>
            </a:r>
            <a:r>
              <a:rPr lang="en" b="1"/>
              <a:t>thời hạn còn lại của hợp đồng nếu bé hơn 15 ngày</a:t>
            </a:r>
            <a:r>
              <a:rPr lang="en"/>
              <a:t> thì sẽ đổi kết quả trả về thành Thẻ sắp hết hạn.</a:t>
            </a:r>
          </a:p>
        </p:txBody>
      </p:sp>
    </p:spTree>
    <p:extLst>
      <p:ext uri="{BB962C8B-B14F-4D97-AF65-F5344CB8AC3E}">
        <p14:creationId xmlns:p14="http://schemas.microsoft.com/office/powerpoint/2010/main" val="1639698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Shape 154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49" name="Shape 15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thiết bị kiểm tra thẻ nhận được kết quả trả về từ hệ thống và hiển thị kết quả cho CSGT.</a:t>
            </a:r>
          </a:p>
        </p:txBody>
      </p:sp>
    </p:spTree>
    <p:extLst>
      <p:ext uri="{BB962C8B-B14F-4D97-AF65-F5344CB8AC3E}">
        <p14:creationId xmlns:p14="http://schemas.microsoft.com/office/powerpoint/2010/main" val="24984264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Shape 15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8" name="Shape 15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smtClean="0"/>
              <a:t>Sau đây tôi xin demo chức năng kiểm tra thẻ hợp lệ.</a:t>
            </a:r>
          </a:p>
          <a:p>
            <a:pPr marL="457200" lvl="0" indent="-228600" rtl="0">
              <a:spcBef>
                <a:spcPts val="0"/>
              </a:spcBef>
              <a:buChar char="-"/>
            </a:pPr>
            <a:r>
              <a:rPr lang="en" dirty="0" smtClean="0"/>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a:spcBef>
                <a:spcPts val="0"/>
              </a:spcBef>
              <a:buNone/>
            </a:pPr>
            <a:endParaRPr dirty="0"/>
          </a:p>
        </p:txBody>
      </p:sp>
    </p:spTree>
    <p:extLst>
      <p:ext uri="{BB962C8B-B14F-4D97-AF65-F5344CB8AC3E}">
        <p14:creationId xmlns:p14="http://schemas.microsoft.com/office/powerpoint/2010/main" val="9100352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Shape 157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73" name="Shape 15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dirty="0" smtClean="0">
                <a:solidFill>
                  <a:schemeClr val="dk1"/>
                </a:solidFill>
              </a:rPr>
              <a:t>//</a:t>
            </a:r>
            <a:r>
              <a:rPr lang="en" dirty="0">
                <a:solidFill>
                  <a:schemeClr val="dk1"/>
                </a:solidFill>
              </a:rPr>
              <a:t>Thêm thông tin vi phạm, hệ thống hỗ trợ chụp ảnh.</a:t>
            </a:r>
          </a:p>
          <a:p>
            <a:pPr marL="457200" lvl="0" indent="-228600" rtl="0">
              <a:spcBef>
                <a:spcPts val="0"/>
              </a:spcBef>
              <a:buClr>
                <a:schemeClr val="dk1"/>
              </a:buClr>
              <a:buChar char="-"/>
            </a:pPr>
            <a:r>
              <a:rPr lang="en" dirty="0">
                <a:solidFill>
                  <a:schemeClr val="dk1"/>
                </a:solidFill>
              </a:rPr>
              <a:t>//Sau khi thêm chuyển sang giao diện khách hàng để xem thông tin vi phạm và lịch sử truy cập thẻ.</a:t>
            </a:r>
          </a:p>
          <a:p>
            <a:pPr marL="457200" lvl="0" indent="-228600" rtl="0">
              <a:spcBef>
                <a:spcPts val="0"/>
              </a:spcBef>
              <a:buClr>
                <a:schemeClr val="dk1"/>
              </a:buClr>
              <a:buChar char="-"/>
            </a:pPr>
            <a:r>
              <a:rPr lang="en" dirty="0">
                <a:solidFill>
                  <a:schemeClr val="dk1"/>
                </a:solidFill>
              </a:rPr>
              <a:t>//Demo trường hợp thẻ hỏng, phải nhập ID thẻ.</a:t>
            </a:r>
          </a:p>
        </p:txBody>
      </p:sp>
    </p:spTree>
    <p:extLst>
      <p:ext uri="{BB962C8B-B14F-4D97-AF65-F5344CB8AC3E}">
        <p14:creationId xmlns:p14="http://schemas.microsoft.com/office/powerpoint/2010/main" val="7848923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Shape 158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7" name="Shape 1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demo chức năng kiểm tra thẻ hợp lệ.</a:t>
            </a:r>
          </a:p>
          <a:p>
            <a:pPr marL="457200" lvl="0" indent="-228600" rtl="0">
              <a:spcBef>
                <a:spcPts val="0"/>
              </a:spcBef>
              <a:buChar char="-"/>
            </a:pPr>
            <a:r>
              <a:rPr lang="en"/>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marL="457200" lvl="0" indent="-228600" rtl="0">
              <a:spcBef>
                <a:spcPts val="0"/>
              </a:spcBef>
              <a:buClr>
                <a:schemeClr val="dk1"/>
              </a:buClr>
              <a:buChar char="-"/>
            </a:pPr>
            <a:r>
              <a:rPr lang="en">
                <a:solidFill>
                  <a:schemeClr val="dk1"/>
                </a:solidFill>
              </a:rPr>
              <a:t>//Thêm thông tin vi phạm, hệ thống hỗ trợ chụp ảnh.</a:t>
            </a:r>
          </a:p>
          <a:p>
            <a:pPr marL="457200" lvl="0" indent="-228600" rtl="0">
              <a:spcBef>
                <a:spcPts val="0"/>
              </a:spcBef>
              <a:buClr>
                <a:schemeClr val="dk1"/>
              </a:buClr>
              <a:buChar char="-"/>
            </a:pPr>
            <a:r>
              <a:rPr lang="en">
                <a:solidFill>
                  <a:schemeClr val="dk1"/>
                </a:solidFill>
              </a:rPr>
              <a:t>//Sau khi thêm chuyển sang giao diện khách hàng để xem thông tin vi phạm và lịch sử truy cập thẻ.</a:t>
            </a:r>
          </a:p>
          <a:p>
            <a:pPr marL="457200" lvl="0" indent="-228600" rtl="0">
              <a:spcBef>
                <a:spcPts val="0"/>
              </a:spcBef>
              <a:buClr>
                <a:schemeClr val="dk1"/>
              </a:buClr>
              <a:buChar char="-"/>
            </a:pPr>
            <a:r>
              <a:rPr lang="en">
                <a:solidFill>
                  <a:schemeClr val="dk1"/>
                </a:solidFill>
              </a:rPr>
              <a:t>//Demo trường hợp thẻ hỏng, phải nhập ID thẻ.</a:t>
            </a:r>
          </a:p>
        </p:txBody>
      </p:sp>
    </p:spTree>
    <p:extLst>
      <p:ext uri="{BB962C8B-B14F-4D97-AF65-F5344CB8AC3E}">
        <p14:creationId xmlns:p14="http://schemas.microsoft.com/office/powerpoint/2010/main" val="41823321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Shape 159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9" name="Shape 15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demo chức năng kiểm tra thẻ hợp lệ.</a:t>
            </a:r>
          </a:p>
          <a:p>
            <a:pPr marL="457200" lvl="0" indent="-228600" rtl="0">
              <a:spcBef>
                <a:spcPts val="0"/>
              </a:spcBef>
              <a:buChar char="-"/>
            </a:pPr>
            <a:r>
              <a:rPr lang="en"/>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marL="457200" lvl="0" indent="-228600" rtl="0">
              <a:spcBef>
                <a:spcPts val="0"/>
              </a:spcBef>
              <a:buClr>
                <a:schemeClr val="dk1"/>
              </a:buClr>
              <a:buChar char="-"/>
            </a:pPr>
            <a:r>
              <a:rPr lang="en">
                <a:solidFill>
                  <a:schemeClr val="dk1"/>
                </a:solidFill>
              </a:rPr>
              <a:t>//Thêm thông tin vi phạm, hệ thống hỗ trợ chụp ảnh.</a:t>
            </a:r>
          </a:p>
          <a:p>
            <a:pPr marL="457200" lvl="0" indent="-228600" rtl="0">
              <a:spcBef>
                <a:spcPts val="0"/>
              </a:spcBef>
              <a:buClr>
                <a:schemeClr val="dk1"/>
              </a:buClr>
              <a:buChar char="-"/>
            </a:pPr>
            <a:r>
              <a:rPr lang="en">
                <a:solidFill>
                  <a:schemeClr val="dk1"/>
                </a:solidFill>
              </a:rPr>
              <a:t>//Sau khi thêm chuyển sang giao diện khách hàng để xem thông tin vi phạm và lịch sử truy cập thẻ.</a:t>
            </a:r>
          </a:p>
          <a:p>
            <a:pPr marL="457200" lvl="0" indent="-228600" rtl="0">
              <a:spcBef>
                <a:spcPts val="0"/>
              </a:spcBef>
              <a:buClr>
                <a:schemeClr val="dk1"/>
              </a:buClr>
              <a:buChar char="-"/>
            </a:pPr>
            <a:r>
              <a:rPr lang="en">
                <a:solidFill>
                  <a:schemeClr val="dk1"/>
                </a:solidFill>
              </a:rPr>
              <a:t>//Demo trường hợp thẻ hỏng, phải nhập ID thẻ.</a:t>
            </a:r>
          </a:p>
        </p:txBody>
      </p:sp>
    </p:spTree>
    <p:extLst>
      <p:ext uri="{BB962C8B-B14F-4D97-AF65-F5344CB8AC3E}">
        <p14:creationId xmlns:p14="http://schemas.microsoft.com/office/powerpoint/2010/main" val="13125865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Shape 160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0" name="Shape 1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demo chức năng kiểm tra thẻ hợp lệ.</a:t>
            </a:r>
          </a:p>
          <a:p>
            <a:pPr marL="457200" lvl="0" indent="-228600" rtl="0">
              <a:spcBef>
                <a:spcPts val="0"/>
              </a:spcBef>
              <a:buChar char="-"/>
            </a:pPr>
            <a:r>
              <a:rPr lang="en"/>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marL="457200" lvl="0" indent="-228600" rtl="0">
              <a:spcBef>
                <a:spcPts val="0"/>
              </a:spcBef>
              <a:buClr>
                <a:schemeClr val="dk1"/>
              </a:buClr>
              <a:buChar char="-"/>
            </a:pPr>
            <a:r>
              <a:rPr lang="en">
                <a:solidFill>
                  <a:schemeClr val="dk1"/>
                </a:solidFill>
              </a:rPr>
              <a:t>//Thêm thông tin vi phạm, hệ thống hỗ trợ chụp ảnh.</a:t>
            </a:r>
          </a:p>
          <a:p>
            <a:pPr marL="457200" lvl="0" indent="-228600" rtl="0">
              <a:spcBef>
                <a:spcPts val="0"/>
              </a:spcBef>
              <a:buClr>
                <a:schemeClr val="dk1"/>
              </a:buClr>
              <a:buChar char="-"/>
            </a:pPr>
            <a:r>
              <a:rPr lang="en">
                <a:solidFill>
                  <a:schemeClr val="dk1"/>
                </a:solidFill>
              </a:rPr>
              <a:t>//Sau khi thêm chuyển sang giao diện khách hàng để xem thông tin vi phạm và lịch sử truy cập thẻ.</a:t>
            </a:r>
          </a:p>
          <a:p>
            <a:pPr marL="457200" lvl="0" indent="-228600" rtl="0">
              <a:spcBef>
                <a:spcPts val="0"/>
              </a:spcBef>
              <a:buClr>
                <a:schemeClr val="dk1"/>
              </a:buClr>
              <a:buChar char="-"/>
            </a:pPr>
            <a:r>
              <a:rPr lang="en">
                <a:solidFill>
                  <a:schemeClr val="dk1"/>
                </a:solidFill>
              </a:rPr>
              <a:t>//Demo trường hợp thẻ hỏng, phải nhập ID thẻ.</a:t>
            </a:r>
          </a:p>
        </p:txBody>
      </p:sp>
    </p:spTree>
    <p:extLst>
      <p:ext uri="{BB962C8B-B14F-4D97-AF65-F5344CB8AC3E}">
        <p14:creationId xmlns:p14="http://schemas.microsoft.com/office/powerpoint/2010/main" val="38770719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Shape 162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1" name="Shape 16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Như vậy, tôi đã trình bày xong về quy trình kiểm tra thẻ, trạng thái của hợp đồng trong hệ thống đang là </a:t>
            </a:r>
            <a:r>
              <a:rPr lang="en" b="1">
                <a:solidFill>
                  <a:schemeClr val="dk1"/>
                </a:solidFill>
              </a:rPr>
              <a:t>Sẵn sàng</a:t>
            </a:r>
            <a:r>
              <a:rPr lang="en">
                <a:solidFill>
                  <a:schemeClr val="dk1"/>
                </a:solidFill>
              </a:rPr>
              <a:t>.</a:t>
            </a:r>
          </a:p>
        </p:txBody>
      </p:sp>
    </p:spTree>
    <p:extLst>
      <p:ext uri="{BB962C8B-B14F-4D97-AF65-F5344CB8AC3E}">
        <p14:creationId xmlns:p14="http://schemas.microsoft.com/office/powerpoint/2010/main" val="1158993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7" name="Shape 16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trình bày về tiến trình chạy ngầm và chức năng thông báo cho khách hàng khi hợp đồng sắp hết hạn hoặc hết hạn.</a:t>
            </a:r>
          </a:p>
        </p:txBody>
      </p:sp>
    </p:spTree>
    <p:extLst>
      <p:ext uri="{BB962C8B-B14F-4D97-AF65-F5344CB8AC3E}">
        <p14:creationId xmlns:p14="http://schemas.microsoft.com/office/powerpoint/2010/main" val="836506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Qua quá trình nghiên cứu và khảo sát nhóm chúng tôi đã xây dựng hệ thống MIC bao gồm :</a:t>
            </a:r>
          </a:p>
        </p:txBody>
      </p:sp>
    </p:spTree>
    <p:extLst>
      <p:ext uri="{BB962C8B-B14F-4D97-AF65-F5344CB8AC3E}">
        <p14:creationId xmlns:p14="http://schemas.microsoft.com/office/powerpoint/2010/main" val="10668346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Shape 163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37" name="Shape 16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giới thiệu về tiến trình chạy ngầm của hệ thống, được gọi là scheduler.</a:t>
            </a:r>
          </a:p>
          <a:p>
            <a:pPr marL="457200" lvl="0" indent="-228600">
              <a:spcBef>
                <a:spcPts val="0"/>
              </a:spcBef>
              <a:buChar char="-"/>
            </a:pPr>
            <a:r>
              <a:rPr lang="en"/>
              <a:t>Scheduler là một thành phần nằm trong hệ thống có nhiệm vụ thực hiện kiểm tra ngày hết hạn của các hợp đồng, đồng thời thay đổi trạng thái của các hợp đồng nếu cần thiết.</a:t>
            </a:r>
          </a:p>
        </p:txBody>
      </p:sp>
    </p:spTree>
    <p:extLst>
      <p:ext uri="{BB962C8B-B14F-4D97-AF65-F5344CB8AC3E}">
        <p14:creationId xmlns:p14="http://schemas.microsoft.com/office/powerpoint/2010/main" val="18864670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Shape 165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6" name="Shape 16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Chúng tôi cài đặt Scheduler thực hiện việc kiểm tra lúc 00:00 sáng mỗi ngày.</a:t>
            </a:r>
          </a:p>
          <a:p>
            <a:pPr marL="457200" lvl="0" indent="-228600" rtl="0">
              <a:spcBef>
                <a:spcPts val="0"/>
              </a:spcBef>
              <a:buClr>
                <a:schemeClr val="dk1"/>
              </a:buClr>
              <a:buChar char="-"/>
            </a:pPr>
            <a:r>
              <a:rPr lang="en">
                <a:solidFill>
                  <a:schemeClr val="dk1"/>
                </a:solidFill>
              </a:rPr>
              <a:t>Khi được kích hoạt, Scheduler sẽ thực hiện 4 tác vụ sau:</a:t>
            </a:r>
          </a:p>
          <a:p>
            <a:pPr marL="914400" lvl="1" indent="-228600" rtl="0">
              <a:spcBef>
                <a:spcPts val="0"/>
              </a:spcBef>
              <a:buClr>
                <a:schemeClr val="dk1"/>
              </a:buClr>
              <a:buChar char="-"/>
            </a:pPr>
            <a:r>
              <a:rPr lang="en">
                <a:solidFill>
                  <a:schemeClr val="dk1"/>
                </a:solidFill>
              </a:rPr>
              <a:t>Kiểm tra hợp đồng sắp hết hạn: gửi thông báo đến KH</a:t>
            </a:r>
          </a:p>
          <a:p>
            <a:pPr marL="914400" lvl="1" indent="-228600" rtl="0">
              <a:spcBef>
                <a:spcPts val="0"/>
              </a:spcBef>
              <a:buClr>
                <a:schemeClr val="dk1"/>
              </a:buClr>
              <a:buChar char="-"/>
            </a:pPr>
            <a:r>
              <a:rPr lang="en">
                <a:solidFill>
                  <a:schemeClr val="dk1"/>
                </a:solidFill>
              </a:rPr>
              <a:t>Kiểm tra hợp đồng đã hết hạn: đổi trạng thái HĐ thành “Expired” và thông báo đến KH</a:t>
            </a:r>
          </a:p>
          <a:p>
            <a:pPr marL="914400" lvl="1" indent="-228600" rtl="0">
              <a:spcBef>
                <a:spcPts val="0"/>
              </a:spcBef>
              <a:buClr>
                <a:schemeClr val="dk1"/>
              </a:buClr>
              <a:buChar char="-"/>
            </a:pPr>
            <a:r>
              <a:rPr lang="en">
                <a:solidFill>
                  <a:schemeClr val="dk1"/>
                </a:solidFill>
              </a:rPr>
              <a:t>Kiểm tra hợp đồng quá hạn thanh toán: đổi trạng thái HĐ thành “Cancelled” và thông báo đến KH</a:t>
            </a:r>
          </a:p>
          <a:p>
            <a:pPr marL="914400" lvl="1" indent="-228600" rtl="0">
              <a:spcBef>
                <a:spcPts val="0"/>
              </a:spcBef>
              <a:buClr>
                <a:schemeClr val="dk1"/>
              </a:buClr>
              <a:buChar char="-"/>
            </a:pPr>
            <a:r>
              <a:rPr lang="en">
                <a:solidFill>
                  <a:schemeClr val="dk1"/>
                </a:solidFill>
              </a:rPr>
              <a:t>Kiểm tra hợp đồng đã thanh toán đến ngày có hiệu lực: đổi trạng thái HĐ thành “Ready” và thông báo đến KH</a:t>
            </a:r>
          </a:p>
        </p:txBody>
      </p:sp>
    </p:spTree>
    <p:extLst>
      <p:ext uri="{BB962C8B-B14F-4D97-AF65-F5344CB8AC3E}">
        <p14:creationId xmlns:p14="http://schemas.microsoft.com/office/powerpoint/2010/main" val="17180236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Shape 166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9" name="Shape 16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Hiện tại chúng tôi hỗ trợ 2 loại thông báo: thông báo trên giao diện web và thông báo qua email.</a:t>
            </a:r>
          </a:p>
        </p:txBody>
      </p:sp>
    </p:spTree>
    <p:extLst>
      <p:ext uri="{BB962C8B-B14F-4D97-AF65-F5344CB8AC3E}">
        <p14:creationId xmlns:p14="http://schemas.microsoft.com/office/powerpoint/2010/main" val="20285571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Shape 169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8" name="Shape 16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Để nhận được thông báo trên hệ thống web, chúng tôi sử dụng kỹ thuật Ajax Polling với thời gian chờ là 3 giây.</a:t>
            </a:r>
          </a:p>
          <a:p>
            <a:pPr marL="457200" lvl="0" indent="-228600">
              <a:spcBef>
                <a:spcPts val="0"/>
              </a:spcBef>
              <a:buChar char="-"/>
            </a:pPr>
            <a:r>
              <a:rPr lang="en"/>
              <a:t>Lúc này nhân viên hoặc KH sẽ có thể nhìn thấy thông báo trực tiếp ngay khi được gửi mà không cần phải tải lại trang.</a:t>
            </a:r>
          </a:p>
        </p:txBody>
      </p:sp>
    </p:spTree>
    <p:extLst>
      <p:ext uri="{BB962C8B-B14F-4D97-AF65-F5344CB8AC3E}">
        <p14:creationId xmlns:p14="http://schemas.microsoft.com/office/powerpoint/2010/main" val="2496712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Shape 170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8" name="Shape 17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355835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Shape 172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27" name="Shape 17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demo sự hoạt động của scheduler và chức năng gửi thông báo cho KH.</a:t>
            </a:r>
          </a:p>
          <a:p>
            <a:pPr marL="457200" lvl="0" indent="-228600" rtl="0">
              <a:spcBef>
                <a:spcPts val="0"/>
              </a:spcBef>
              <a:buChar char="-"/>
            </a:pPr>
            <a:r>
              <a:rPr lang="en"/>
              <a:t>Đầu tiên, tôi sẽ đổi giờ hệ thống đến ngày</a:t>
            </a:r>
            <a:r>
              <a:rPr lang="en">
                <a:solidFill>
                  <a:schemeClr val="dk1"/>
                </a:solidFill>
              </a:rPr>
              <a:t> sắp hết hạn của</a:t>
            </a:r>
            <a:r>
              <a:rPr lang="en"/>
              <a:t> hợp đồng.</a:t>
            </a:r>
          </a:p>
        </p:txBody>
      </p:sp>
    </p:spTree>
    <p:extLst>
      <p:ext uri="{BB962C8B-B14F-4D97-AF65-F5344CB8AC3E}">
        <p14:creationId xmlns:p14="http://schemas.microsoft.com/office/powerpoint/2010/main" val="4528171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4" name="Shape 17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Sau đây tôi xin demo sự hoạt động của scheduler và chức năng gửi thông báo cho KH.</a:t>
            </a:r>
          </a:p>
          <a:p>
            <a:pPr marL="457200" lvl="0" indent="-228600" rtl="0">
              <a:spcBef>
                <a:spcPts val="0"/>
              </a:spcBef>
              <a:buChar char="-"/>
            </a:pPr>
            <a:r>
              <a:rPr lang="en"/>
              <a:t>Đầu tiên, tôi sẽ đổi giờ hệ thống đến ngày</a:t>
            </a:r>
            <a:r>
              <a:rPr lang="en">
                <a:solidFill>
                  <a:schemeClr val="dk1"/>
                </a:solidFill>
              </a:rPr>
              <a:t> hết hạn của</a:t>
            </a:r>
            <a:r>
              <a:rPr lang="en"/>
              <a:t> hợp đồng.</a:t>
            </a:r>
          </a:p>
        </p:txBody>
      </p:sp>
    </p:spTree>
    <p:extLst>
      <p:ext uri="{BB962C8B-B14F-4D97-AF65-F5344CB8AC3E}">
        <p14:creationId xmlns:p14="http://schemas.microsoft.com/office/powerpoint/2010/main" val="28865316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Shape 176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62" name="Shape 17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marR="0" lvl="0" indent="-317500" algn="l" rtl="0">
              <a:lnSpc>
                <a:spcPct val="100000"/>
              </a:lnSpc>
              <a:spcBef>
                <a:spcPts val="0"/>
              </a:spcBef>
              <a:spcAft>
                <a:spcPts val="0"/>
              </a:spcAft>
              <a:buClr>
                <a:srgbClr val="000000"/>
              </a:buClr>
              <a:buSzPct val="127272"/>
              <a:buFont typeface="Arial"/>
              <a:buChar char="-"/>
            </a:pPr>
            <a:r>
              <a:rPr lang="en"/>
              <a:t>Tiếp theo, Scheduler sẽ gởi thông báo đến khách hàng thông qua web và email.</a:t>
            </a:r>
          </a:p>
        </p:txBody>
      </p:sp>
    </p:spTree>
    <p:extLst>
      <p:ext uri="{BB962C8B-B14F-4D97-AF65-F5344CB8AC3E}">
        <p14:creationId xmlns:p14="http://schemas.microsoft.com/office/powerpoint/2010/main" val="28697520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Shape 177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8" name="Shape 17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marR="0" lvl="0" indent="-317500" algn="l" rtl="0">
              <a:lnSpc>
                <a:spcPct val="100000"/>
              </a:lnSpc>
              <a:spcBef>
                <a:spcPts val="0"/>
              </a:spcBef>
              <a:spcAft>
                <a:spcPts val="0"/>
              </a:spcAft>
              <a:buClr>
                <a:srgbClr val="000000"/>
              </a:buClr>
              <a:buSzPct val="127272"/>
              <a:buFont typeface="Arial"/>
              <a:buChar char="-"/>
            </a:pPr>
            <a:r>
              <a:rPr lang="en"/>
              <a:t>Sau đó, Khách hàng sẽ nhận được thông báo.</a:t>
            </a:r>
          </a:p>
        </p:txBody>
      </p:sp>
    </p:spTree>
    <p:extLst>
      <p:ext uri="{BB962C8B-B14F-4D97-AF65-F5344CB8AC3E}">
        <p14:creationId xmlns:p14="http://schemas.microsoft.com/office/powerpoint/2010/main" val="36660994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Shape 17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94" name="Shape 17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marR="0" lvl="0" indent="-317500" algn="l" rtl="0">
              <a:lnSpc>
                <a:spcPct val="100000"/>
              </a:lnSpc>
              <a:spcBef>
                <a:spcPts val="0"/>
              </a:spcBef>
              <a:spcAft>
                <a:spcPts val="0"/>
              </a:spcAft>
              <a:buClr>
                <a:srgbClr val="000000"/>
              </a:buClr>
              <a:buSzPct val="127272"/>
              <a:buFont typeface="Arial"/>
              <a:buChar char="-"/>
            </a:pPr>
            <a:r>
              <a:rPr lang="en"/>
              <a:t>Đồng thời tại thời điểm này,  nếu CSGT sử dụng thiết bị kiểm tra thẻ để kiểm tra thì hệ thống sẽ trả về kết quả là thẻ sắp hết hạn.</a:t>
            </a:r>
          </a:p>
        </p:txBody>
      </p:sp>
    </p:spTree>
    <p:extLst>
      <p:ext uri="{BB962C8B-B14F-4D97-AF65-F5344CB8AC3E}">
        <p14:creationId xmlns:p14="http://schemas.microsoft.com/office/powerpoint/2010/main" val="260713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0"/>
            <a:ext cx="9144000" cy="4691399"/>
          </a:xfrm>
          <a:prstGeom prst="rect">
            <a:avLst/>
          </a:prstGeom>
          <a:solidFill>
            <a:schemeClr val="dk2"/>
          </a:solidFill>
          <a:ln>
            <a:noFill/>
          </a:ln>
        </p:spPr>
        <p:txBody>
          <a:bodyPr lIns="91425" tIns="45700" rIns="91425" bIns="45700" anchor="ctr" anchorCtr="0">
            <a:noAutofit/>
          </a:bodyPr>
          <a:lstStyle/>
          <a:p>
            <a:pPr>
              <a:spcBef>
                <a:spcPts val="0"/>
              </a:spcBef>
              <a:buNone/>
            </a:pPr>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2" name="Shape 12"/>
          <p:cNvSpPr txBox="1">
            <a:spLocks noGrp="1"/>
          </p:cNvSpPr>
          <p:nvPr>
            <p:ph type="subTitle" idx="1"/>
          </p:nvPr>
        </p:nvSpPr>
        <p:spPr>
          <a:xfrm>
            <a:off x="685800" y="4836035"/>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3000">
                <a:solidFill>
                  <a:schemeClr val="dk2"/>
                </a:solidFill>
              </a:defRPr>
            </a:lvl2pPr>
            <a:lvl3pPr>
              <a:spcBef>
                <a:spcPts val="0"/>
              </a:spcBef>
              <a:buClr>
                <a:schemeClr val="dk2"/>
              </a:buClr>
              <a:buSzPct val="100000"/>
              <a:buNone/>
              <a:defRPr sz="3000">
                <a:solidFill>
                  <a:schemeClr val="dk2"/>
                </a:solidFill>
              </a:defRPr>
            </a:lvl3pPr>
            <a:lvl4pPr>
              <a:spcBef>
                <a:spcPts val="0"/>
              </a:spcBef>
              <a:buClr>
                <a:schemeClr val="dk2"/>
              </a:buClr>
              <a:buSzPct val="100000"/>
              <a:buNone/>
              <a:defRPr sz="3000">
                <a:solidFill>
                  <a:schemeClr val="dk2"/>
                </a:solidFill>
              </a:defRPr>
            </a:lvl4pPr>
            <a:lvl5pPr>
              <a:spcBef>
                <a:spcPts val="0"/>
              </a:spcBef>
              <a:buClr>
                <a:schemeClr val="dk2"/>
              </a:buClr>
              <a:buSzPct val="100000"/>
              <a:buNone/>
              <a:defRPr sz="3000">
                <a:solidFill>
                  <a:schemeClr val="dk2"/>
                </a:solidFill>
              </a:defRPr>
            </a:lvl5pPr>
            <a:lvl6pPr>
              <a:spcBef>
                <a:spcPts val="0"/>
              </a:spcBef>
              <a:buClr>
                <a:schemeClr val="dk2"/>
              </a:buClr>
              <a:buSzPct val="100000"/>
              <a:buNone/>
              <a:defRPr sz="3000">
                <a:solidFill>
                  <a:schemeClr val="dk2"/>
                </a:solidFill>
              </a:defRPr>
            </a:lvl6pPr>
            <a:lvl7pPr>
              <a:spcBef>
                <a:spcPts val="0"/>
              </a:spcBef>
              <a:buClr>
                <a:schemeClr val="dk2"/>
              </a:buClr>
              <a:buSzPct val="100000"/>
              <a:buNone/>
              <a:defRPr sz="3000">
                <a:solidFill>
                  <a:schemeClr val="dk2"/>
                </a:solidFill>
              </a:defRPr>
            </a:lvl7pPr>
            <a:lvl8pPr>
              <a:spcBef>
                <a:spcPts val="0"/>
              </a:spcBef>
              <a:buClr>
                <a:schemeClr val="dk2"/>
              </a:buClr>
              <a:buSzPct val="100000"/>
              <a:buNone/>
              <a:defRPr sz="3000">
                <a:solidFill>
                  <a:schemeClr val="dk2"/>
                </a:solidFill>
              </a:defRPr>
            </a:lvl8pPr>
            <a:lvl9pPr>
              <a:spcBef>
                <a:spcPts val="0"/>
              </a:spcBef>
              <a:buClr>
                <a:schemeClr val="dk2"/>
              </a:buClr>
              <a:buSzPct val="100000"/>
              <a:buNone/>
              <a:defRPr sz="3000">
                <a:solidFill>
                  <a:schemeClr val="dk2"/>
                </a:solidFill>
              </a:defRPr>
            </a:lvl9pPr>
          </a:lstStyle>
          <a:p>
            <a:endParaRPr/>
          </a:p>
        </p:txBody>
      </p:sp>
      <p:sp>
        <p:nvSpPr>
          <p:cNvPr id="13" name="Shape 1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0"/>
            <a:ext cx="9144000" cy="1532999"/>
          </a:xfrm>
          <a:prstGeom prst="rect">
            <a:avLst/>
          </a:prstGeom>
          <a:solidFill>
            <a:srgbClr val="2388DB"/>
          </a:solidFill>
          <a:ln>
            <a:noFill/>
          </a:ln>
        </p:spPr>
        <p:txBody>
          <a:bodyPr lIns="91425" tIns="45700" rIns="91425" bIns="45700" anchor="ctr" anchorCtr="0">
            <a:noAutofit/>
          </a:bodyPr>
          <a:lstStyle/>
          <a:p>
            <a:pPr>
              <a:spcBef>
                <a:spcPts val="0"/>
              </a:spcBef>
              <a:buNone/>
            </a:pPr>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0"/>
            <a:ext cx="9144000" cy="1532999"/>
          </a:xfrm>
          <a:prstGeom prst="rect">
            <a:avLst/>
          </a:prstGeom>
          <a:solidFill>
            <a:schemeClr val="dk2"/>
          </a:solidFill>
          <a:ln>
            <a:noFill/>
          </a:ln>
        </p:spPr>
        <p:txBody>
          <a:bodyPr lIns="91425" tIns="45700" rIns="91425" bIns="45700" anchor="ctr" anchorCtr="0">
            <a:noAutofit/>
          </a:bodyPr>
          <a:lstStyle/>
          <a:p>
            <a:pPr>
              <a:spcBef>
                <a:spcPts val="0"/>
              </a:spcBef>
              <a:buNone/>
            </a:pPr>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0"/>
            <a:ext cx="9144000" cy="1532999"/>
          </a:xfrm>
          <a:prstGeom prst="rect">
            <a:avLst/>
          </a:prstGeom>
          <a:solidFill>
            <a:srgbClr val="2388DB"/>
          </a:solidFill>
          <a:ln>
            <a:noFill/>
          </a:ln>
        </p:spPr>
        <p:txBody>
          <a:bodyPr lIns="91425" tIns="45700" rIns="91425" bIns="45700" anchor="ctr" anchorCtr="0">
            <a:noAutofit/>
          </a:bodyPr>
          <a:lstStyle/>
          <a:p>
            <a:pPr>
              <a:spcBef>
                <a:spcPts val="0"/>
              </a:spcBef>
              <a:buNone/>
            </a:pPr>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800">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91425" tIns="45700" rIns="91425" bIns="45700" anchor="ctr" anchorCtr="0">
            <a:noAutofit/>
          </a:bodyPr>
          <a:lstStyle/>
          <a:p>
            <a:pPr>
              <a:spcBef>
                <a:spcPts val="0"/>
              </a:spcBef>
              <a:buNone/>
            </a:pPr>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1" y="6333134"/>
            <a:ext cx="548699" cy="524699"/>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300">
                <a:solidFill>
                  <a:schemeClr val="dk2"/>
                </a:solidFill>
              </a:rPr>
              <a:t>‹#›</a:t>
            </a:fld>
            <a:endParaRPr lang="en" sz="13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1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ctrTitle"/>
          </p:nvPr>
        </p:nvSpPr>
        <p:spPr>
          <a:xfrm>
            <a:off x="685800" y="2490375"/>
            <a:ext cx="7772400" cy="2198400"/>
          </a:xfrm>
          <a:prstGeom prst="rect">
            <a:avLst/>
          </a:prstGeom>
        </p:spPr>
        <p:txBody>
          <a:bodyPr lIns="91425" tIns="91425" rIns="91425" bIns="91425" anchor="b" anchorCtr="0">
            <a:noAutofit/>
          </a:bodyPr>
          <a:lstStyle/>
          <a:p>
            <a:pPr>
              <a:spcBef>
                <a:spcPts val="0"/>
              </a:spcBef>
              <a:buNone/>
            </a:pPr>
            <a:r>
              <a:rPr lang="en"/>
              <a:t>Insurance Card</a:t>
            </a:r>
          </a:p>
        </p:txBody>
      </p:sp>
      <p:sp>
        <p:nvSpPr>
          <p:cNvPr id="41" name="Shape 41"/>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a:solidFill>
                  <a:schemeClr val="dk2"/>
                </a:solidFill>
              </a:rPr>
              <a:t>Đinh Quang Trung – SE60994 – Team Leader</a:t>
            </a:r>
          </a:p>
          <a:p>
            <a:pPr marL="457200" lvl="0" indent="-342900" rtl="0">
              <a:spcBef>
                <a:spcPts val="0"/>
              </a:spcBef>
              <a:buClr>
                <a:schemeClr val="dk2"/>
              </a:buClr>
              <a:buSzPct val="100000"/>
              <a:buChar char="-"/>
            </a:pPr>
            <a:r>
              <a:rPr lang="en" sz="1800">
                <a:solidFill>
                  <a:schemeClr val="dk2"/>
                </a:solidFill>
              </a:rPr>
              <a:t>Nguyễn Hữu Phúc – SE60749</a:t>
            </a:r>
          </a:p>
          <a:p>
            <a:pPr marL="457200" lvl="0" indent="-342900" rtl="0">
              <a:spcBef>
                <a:spcPts val="0"/>
              </a:spcBef>
              <a:buClr>
                <a:schemeClr val="dk2"/>
              </a:buClr>
              <a:buSzPct val="100000"/>
              <a:buChar char="-"/>
            </a:pPr>
            <a:r>
              <a:rPr lang="en" sz="1800">
                <a:solidFill>
                  <a:schemeClr val="dk2"/>
                </a:solidFill>
              </a:rPr>
              <a:t>Phùng Quang Minh Trí – SE60746</a:t>
            </a:r>
          </a:p>
          <a:p>
            <a:pPr marL="457200" lvl="0" indent="-342900" rtl="0">
              <a:spcBef>
                <a:spcPts val="0"/>
              </a:spcBef>
              <a:buClr>
                <a:schemeClr val="dk2"/>
              </a:buClr>
              <a:buSzPct val="100000"/>
              <a:buChar char="-"/>
            </a:pPr>
            <a:r>
              <a:rPr lang="en" sz="1800">
                <a:solidFill>
                  <a:schemeClr val="dk2"/>
                </a:solidFill>
              </a:rPr>
              <a:t>Nguyễn Chí Kha – 60351</a:t>
            </a:r>
          </a:p>
        </p:txBody>
      </p:sp>
      <p:sp>
        <p:nvSpPr>
          <p:cNvPr id="42" name="Shape 42"/>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
        <p:nvSpPr>
          <p:cNvPr id="43" name="Shape 4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2. Solution</a:t>
            </a:r>
          </a:p>
        </p:txBody>
      </p:sp>
      <p:sp>
        <p:nvSpPr>
          <p:cNvPr id="121" name="Shape 121"/>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a:t>MIC System</a:t>
            </a:r>
          </a:p>
        </p:txBody>
      </p:sp>
      <p:sp>
        <p:nvSpPr>
          <p:cNvPr id="122" name="Shape 122"/>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23" name="Shape 123"/>
          <p:cNvGrpSpPr/>
          <p:nvPr/>
        </p:nvGrpSpPr>
        <p:grpSpPr>
          <a:xfrm>
            <a:off x="3131383" y="3277876"/>
            <a:ext cx="1209895" cy="1159522"/>
            <a:chOff x="950300" y="3316950"/>
            <a:chExt cx="1545600" cy="1481250"/>
          </a:xfrm>
        </p:grpSpPr>
        <p:pic>
          <p:nvPicPr>
            <p:cNvPr id="124" name="Shape 124"/>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25" name="Shape 125"/>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26" name="Shape 126"/>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27" name="Shape 127"/>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a:t>Centre management application</a:t>
            </a:r>
          </a:p>
        </p:txBody>
      </p:sp>
      <p:sp>
        <p:nvSpPr>
          <p:cNvPr id="128" name="Shape 12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Shape 179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Scheduler &amp; Notification</a:t>
            </a:r>
          </a:p>
        </p:txBody>
      </p:sp>
      <p:pic>
        <p:nvPicPr>
          <p:cNvPr id="1797" name="Shape 1797"/>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798" name="Shape 179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100</a:t>
            </a:fld>
            <a:endParaRPr lang="en"/>
          </a:p>
        </p:txBody>
      </p:sp>
      <p:sp>
        <p:nvSpPr>
          <p:cNvPr id="1799" name="Shape 1799"/>
          <p:cNvSpPr/>
          <p:nvPr/>
        </p:nvSpPr>
        <p:spPr>
          <a:xfrm>
            <a:off x="363350" y="5457475"/>
            <a:ext cx="8323499" cy="11430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800" name="Shape 1800"/>
          <p:cNvSpPr/>
          <p:nvPr/>
        </p:nvSpPr>
        <p:spPr>
          <a:xfrm>
            <a:off x="363350" y="2192575"/>
            <a:ext cx="8323499" cy="2416499"/>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801" name="Shape 1801"/>
          <p:cNvSpPr/>
          <p:nvPr/>
        </p:nvSpPr>
        <p:spPr>
          <a:xfrm>
            <a:off x="332725" y="4609125"/>
            <a:ext cx="2830799" cy="8832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802" name="Shape 1802"/>
          <p:cNvSpPr/>
          <p:nvPr/>
        </p:nvSpPr>
        <p:spPr>
          <a:xfrm>
            <a:off x="8473575" y="4574275"/>
            <a:ext cx="332099" cy="8832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803" name="Shape 1803"/>
          <p:cNvSpPr/>
          <p:nvPr/>
        </p:nvSpPr>
        <p:spPr>
          <a:xfrm>
            <a:off x="3163525" y="4609125"/>
            <a:ext cx="5227499" cy="847499"/>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Shape 180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a:solidFill>
                  <a:srgbClr val="FFFFFF"/>
                </a:solidFill>
              </a:rPr>
              <a:t>Renew contract</a:t>
            </a:r>
          </a:p>
        </p:txBody>
      </p:sp>
      <p:sp>
        <p:nvSpPr>
          <p:cNvPr id="1809" name="Shape 180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101</a:t>
            </a:fld>
            <a:endParaRPr lang="en"/>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Shape 18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Renew contract</a:t>
            </a:r>
          </a:p>
        </p:txBody>
      </p:sp>
      <p:sp>
        <p:nvSpPr>
          <p:cNvPr id="1815" name="Shape 1815"/>
          <p:cNvSpPr txBox="1"/>
          <p:nvPr/>
        </p:nvSpPr>
        <p:spPr>
          <a:xfrm>
            <a:off x="2270225" y="5707125"/>
            <a:ext cx="4603500" cy="804000"/>
          </a:xfrm>
          <a:prstGeom prst="rect">
            <a:avLst/>
          </a:prstGeom>
          <a:noFill/>
          <a:ln>
            <a:noFill/>
          </a:ln>
        </p:spPr>
        <p:txBody>
          <a:bodyPr lIns="91425" tIns="91425" rIns="91425" bIns="91425" anchor="t" anchorCtr="0">
            <a:noAutofit/>
          </a:bodyPr>
          <a:lstStyle/>
          <a:p>
            <a:pPr algn="ctr">
              <a:spcBef>
                <a:spcPts val="0"/>
              </a:spcBef>
              <a:buNone/>
            </a:pPr>
            <a:r>
              <a:rPr lang="en" sz="2400" b="1"/>
              <a:t>Cannot renew contract</a:t>
            </a:r>
          </a:p>
        </p:txBody>
      </p:sp>
      <p:sp>
        <p:nvSpPr>
          <p:cNvPr id="1816" name="Shape 181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pic>
        <p:nvPicPr>
          <p:cNvPr id="1817" name="Shape 1817"/>
          <p:cNvPicPr preferRelativeResize="0"/>
          <p:nvPr/>
        </p:nvPicPr>
        <p:blipFill>
          <a:blip r:embed="rId3">
            <a:alphaModFix/>
          </a:blip>
          <a:stretch>
            <a:fillRect/>
          </a:stretch>
        </p:blipFill>
        <p:spPr>
          <a:xfrm>
            <a:off x="991350" y="2318649"/>
            <a:ext cx="1956550" cy="2487474"/>
          </a:xfrm>
          <a:prstGeom prst="rect">
            <a:avLst/>
          </a:prstGeom>
          <a:noFill/>
          <a:ln>
            <a:noFill/>
          </a:ln>
        </p:spPr>
      </p:pic>
      <p:sp>
        <p:nvSpPr>
          <p:cNvPr id="1818" name="Shape 1818"/>
          <p:cNvSpPr/>
          <p:nvPr/>
        </p:nvSpPr>
        <p:spPr>
          <a:xfrm>
            <a:off x="3297125" y="3412525"/>
            <a:ext cx="2489400" cy="3392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19" name="Shape 1819"/>
          <p:cNvSpPr txBox="1"/>
          <p:nvPr/>
        </p:nvSpPr>
        <p:spPr>
          <a:xfrm>
            <a:off x="3511475" y="2901450"/>
            <a:ext cx="2060700" cy="329699"/>
          </a:xfrm>
          <a:prstGeom prst="rect">
            <a:avLst/>
          </a:prstGeom>
          <a:noFill/>
          <a:ln>
            <a:noFill/>
          </a:ln>
        </p:spPr>
        <p:txBody>
          <a:bodyPr lIns="91425" tIns="91425" rIns="91425" bIns="91425" anchor="t" anchorCtr="0">
            <a:noAutofit/>
          </a:bodyPr>
          <a:lstStyle/>
          <a:p>
            <a:pPr algn="ctr">
              <a:spcBef>
                <a:spcPts val="0"/>
              </a:spcBef>
              <a:buNone/>
            </a:pPr>
            <a:r>
              <a:rPr lang="en" sz="3000" b="1"/>
              <a:t>Expired</a:t>
            </a:r>
          </a:p>
        </p:txBody>
      </p:sp>
      <p:pic>
        <p:nvPicPr>
          <p:cNvPr id="1820" name="Shape 1820"/>
          <p:cNvPicPr preferRelativeResize="0"/>
          <p:nvPr/>
        </p:nvPicPr>
        <p:blipFill>
          <a:blip r:embed="rId4">
            <a:alphaModFix/>
          </a:blip>
          <a:stretch>
            <a:fillRect/>
          </a:stretch>
        </p:blipFill>
        <p:spPr>
          <a:xfrm>
            <a:off x="5970900" y="2931129"/>
            <a:ext cx="1605350" cy="1262524"/>
          </a:xfrm>
          <a:prstGeom prst="rect">
            <a:avLst/>
          </a:prstGeom>
          <a:noFill/>
          <a:ln>
            <a:noFill/>
          </a:ln>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Shape 182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Renew contract</a:t>
            </a:r>
          </a:p>
        </p:txBody>
      </p:sp>
      <p:sp>
        <p:nvSpPr>
          <p:cNvPr id="1826" name="Shape 182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103</a:t>
            </a:fld>
            <a:endParaRPr lang="en"/>
          </a:p>
        </p:txBody>
      </p:sp>
      <p:pic>
        <p:nvPicPr>
          <p:cNvPr id="1827" name="Shape 1827"/>
          <p:cNvPicPr preferRelativeResize="0"/>
          <p:nvPr/>
        </p:nvPicPr>
        <p:blipFill rotWithShape="1">
          <a:blip r:embed="rId3">
            <a:alphaModFix amt="30000"/>
          </a:blip>
          <a:srcRect t="51102"/>
          <a:stretch/>
        </p:blipFill>
        <p:spPr>
          <a:xfrm>
            <a:off x="6287275" y="2027749"/>
            <a:ext cx="1956550" cy="1216300"/>
          </a:xfrm>
          <a:prstGeom prst="rect">
            <a:avLst/>
          </a:prstGeom>
          <a:noFill/>
          <a:ln>
            <a:noFill/>
          </a:ln>
        </p:spPr>
      </p:pic>
      <p:pic>
        <p:nvPicPr>
          <p:cNvPr id="1828" name="Shape 1828"/>
          <p:cNvPicPr preferRelativeResize="0"/>
          <p:nvPr/>
        </p:nvPicPr>
        <p:blipFill>
          <a:blip r:embed="rId3">
            <a:alphaModFix/>
          </a:blip>
          <a:stretch>
            <a:fillRect/>
          </a:stretch>
        </p:blipFill>
        <p:spPr>
          <a:xfrm>
            <a:off x="6287275" y="3244049"/>
            <a:ext cx="1956550" cy="2487474"/>
          </a:xfrm>
          <a:prstGeom prst="rect">
            <a:avLst/>
          </a:prstGeom>
          <a:noFill/>
          <a:ln>
            <a:noFill/>
          </a:ln>
        </p:spPr>
      </p:pic>
      <p:pic>
        <p:nvPicPr>
          <p:cNvPr id="1829" name="Shape 1829"/>
          <p:cNvPicPr preferRelativeResize="0"/>
          <p:nvPr/>
        </p:nvPicPr>
        <p:blipFill>
          <a:blip r:embed="rId4">
            <a:alphaModFix/>
          </a:blip>
          <a:stretch>
            <a:fillRect/>
          </a:stretch>
        </p:blipFill>
        <p:spPr>
          <a:xfrm>
            <a:off x="6444025" y="2974712"/>
            <a:ext cx="644775" cy="644775"/>
          </a:xfrm>
          <a:prstGeom prst="rect">
            <a:avLst/>
          </a:prstGeom>
          <a:noFill/>
          <a:ln>
            <a:noFill/>
          </a:ln>
        </p:spPr>
      </p:pic>
      <p:pic>
        <p:nvPicPr>
          <p:cNvPr id="1830" name="Shape 1830"/>
          <p:cNvPicPr preferRelativeResize="0"/>
          <p:nvPr/>
        </p:nvPicPr>
        <p:blipFill>
          <a:blip r:embed="rId4">
            <a:alphaModFix/>
          </a:blip>
          <a:stretch>
            <a:fillRect/>
          </a:stretch>
        </p:blipFill>
        <p:spPr>
          <a:xfrm>
            <a:off x="7599050" y="2974700"/>
            <a:ext cx="644775" cy="644775"/>
          </a:xfrm>
          <a:prstGeom prst="rect">
            <a:avLst/>
          </a:prstGeom>
          <a:noFill/>
          <a:ln>
            <a:noFill/>
          </a:ln>
        </p:spPr>
      </p:pic>
      <p:pic>
        <p:nvPicPr>
          <p:cNvPr id="1831" name="Shape 1831"/>
          <p:cNvPicPr preferRelativeResize="0"/>
          <p:nvPr/>
        </p:nvPicPr>
        <p:blipFill>
          <a:blip r:embed="rId3">
            <a:alphaModFix/>
          </a:blip>
          <a:stretch>
            <a:fillRect/>
          </a:stretch>
        </p:blipFill>
        <p:spPr>
          <a:xfrm>
            <a:off x="991350" y="2318649"/>
            <a:ext cx="1956550" cy="2487474"/>
          </a:xfrm>
          <a:prstGeom prst="rect">
            <a:avLst/>
          </a:prstGeom>
          <a:noFill/>
          <a:ln>
            <a:noFill/>
          </a:ln>
        </p:spPr>
      </p:pic>
      <p:sp>
        <p:nvSpPr>
          <p:cNvPr id="1832" name="Shape 1832"/>
          <p:cNvSpPr/>
          <p:nvPr/>
        </p:nvSpPr>
        <p:spPr>
          <a:xfrm>
            <a:off x="3297125" y="3412525"/>
            <a:ext cx="2489400" cy="3392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33" name="Shape 1833"/>
          <p:cNvSpPr txBox="1"/>
          <p:nvPr/>
        </p:nvSpPr>
        <p:spPr>
          <a:xfrm>
            <a:off x="3511475" y="2901450"/>
            <a:ext cx="2060700" cy="329699"/>
          </a:xfrm>
          <a:prstGeom prst="rect">
            <a:avLst/>
          </a:prstGeom>
          <a:noFill/>
          <a:ln>
            <a:noFill/>
          </a:ln>
        </p:spPr>
        <p:txBody>
          <a:bodyPr lIns="91425" tIns="91425" rIns="91425" bIns="91425" anchor="t" anchorCtr="0">
            <a:noAutofit/>
          </a:bodyPr>
          <a:lstStyle/>
          <a:p>
            <a:pPr lvl="0" algn="ctr" rtl="0">
              <a:spcBef>
                <a:spcPts val="0"/>
              </a:spcBef>
              <a:buNone/>
            </a:pPr>
            <a:r>
              <a:rPr lang="en" sz="3000" b="1"/>
              <a:t>Renew</a:t>
            </a:r>
          </a:p>
        </p:txBody>
      </p:sp>
      <p:pic>
        <p:nvPicPr>
          <p:cNvPr id="1834" name="Shape 1834"/>
          <p:cNvPicPr preferRelativeResize="0"/>
          <p:nvPr/>
        </p:nvPicPr>
        <p:blipFill>
          <a:blip r:embed="rId5">
            <a:alphaModFix/>
          </a:blip>
          <a:stretch>
            <a:fillRect/>
          </a:stretch>
        </p:blipFill>
        <p:spPr>
          <a:xfrm>
            <a:off x="7873732" y="4964301"/>
            <a:ext cx="813079" cy="644775"/>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Shape 183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Renew contract</a:t>
            </a:r>
          </a:p>
        </p:txBody>
      </p:sp>
      <p:grpSp>
        <p:nvGrpSpPr>
          <p:cNvPr id="1840" name="Shape 1840"/>
          <p:cNvGrpSpPr/>
          <p:nvPr/>
        </p:nvGrpSpPr>
        <p:grpSpPr>
          <a:xfrm>
            <a:off x="1466774" y="2726135"/>
            <a:ext cx="2352920" cy="2505646"/>
            <a:chOff x="4336144" y="2394850"/>
            <a:chExt cx="1814405" cy="1932027"/>
          </a:xfrm>
        </p:grpSpPr>
        <p:sp>
          <p:nvSpPr>
            <p:cNvPr id="1841" name="Shape 1841"/>
            <p:cNvSpPr/>
            <p:nvPr/>
          </p:nvSpPr>
          <p:spPr>
            <a:xfrm>
              <a:off x="4336144" y="2708977"/>
              <a:ext cx="1814399" cy="1617900"/>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sz="2400"/>
                <a:t>ContractCode</a:t>
              </a:r>
            </a:p>
            <a:p>
              <a:pPr lvl="0" rtl="0">
                <a:spcBef>
                  <a:spcPts val="0"/>
                </a:spcBef>
                <a:buNone/>
              </a:pPr>
              <a:r>
                <a:rPr lang="en" sz="2400"/>
                <a:t>StartDate</a:t>
              </a:r>
            </a:p>
            <a:p>
              <a:pPr lvl="0" rtl="0">
                <a:spcBef>
                  <a:spcPts val="0"/>
                </a:spcBef>
                <a:buNone/>
              </a:pPr>
              <a:r>
                <a:rPr lang="en" sz="2400"/>
                <a:t>ExpiredDate</a:t>
              </a:r>
            </a:p>
            <a:p>
              <a:pPr lvl="0" rtl="0">
                <a:spcBef>
                  <a:spcPts val="0"/>
                </a:spcBef>
                <a:buNone/>
              </a:pPr>
              <a:r>
                <a:rPr lang="en" sz="2400"/>
                <a:t>Status</a:t>
              </a:r>
            </a:p>
            <a:p>
              <a:pPr lvl="0" rtl="0">
                <a:spcBef>
                  <a:spcPts val="0"/>
                </a:spcBef>
                <a:buNone/>
              </a:pPr>
              <a:r>
                <a:rPr lang="en" sz="2400"/>
                <a:t>...</a:t>
              </a:r>
            </a:p>
          </p:txBody>
        </p:sp>
        <p:sp>
          <p:nvSpPr>
            <p:cNvPr id="1842" name="Shape 1842"/>
            <p:cNvSpPr/>
            <p:nvPr/>
          </p:nvSpPr>
          <p:spPr>
            <a:xfrm>
              <a:off x="4336150" y="2394850"/>
              <a:ext cx="1814399" cy="362999"/>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b="1"/>
                <a:t>Contract</a:t>
              </a:r>
            </a:p>
          </p:txBody>
        </p:sp>
      </p:grpSp>
      <p:grpSp>
        <p:nvGrpSpPr>
          <p:cNvPr id="1843" name="Shape 1843"/>
          <p:cNvGrpSpPr/>
          <p:nvPr/>
        </p:nvGrpSpPr>
        <p:grpSpPr>
          <a:xfrm>
            <a:off x="3819699" y="2726135"/>
            <a:ext cx="2352920" cy="2505646"/>
            <a:chOff x="4336144" y="2394850"/>
            <a:chExt cx="1814405" cy="1932027"/>
          </a:xfrm>
        </p:grpSpPr>
        <p:sp>
          <p:nvSpPr>
            <p:cNvPr id="1844" name="Shape 1844"/>
            <p:cNvSpPr/>
            <p:nvPr/>
          </p:nvSpPr>
          <p:spPr>
            <a:xfrm>
              <a:off x="4336144" y="2708977"/>
              <a:ext cx="1814399" cy="1617900"/>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sz="2400"/>
                <a:t>HD0001</a:t>
              </a:r>
            </a:p>
            <a:p>
              <a:pPr lvl="0" rtl="0">
                <a:spcBef>
                  <a:spcPts val="0"/>
                </a:spcBef>
                <a:buNone/>
              </a:pPr>
              <a:r>
                <a:rPr lang="en" sz="2400"/>
                <a:t>25/08/2014</a:t>
              </a:r>
            </a:p>
            <a:p>
              <a:pPr lvl="0" rtl="0">
                <a:spcBef>
                  <a:spcPts val="0"/>
                </a:spcBef>
                <a:buNone/>
              </a:pPr>
              <a:r>
                <a:rPr lang="en" sz="2400"/>
                <a:t>25/08/2015</a:t>
              </a:r>
            </a:p>
            <a:p>
              <a:pPr lvl="0" rtl="0">
                <a:spcBef>
                  <a:spcPts val="0"/>
                </a:spcBef>
                <a:buNone/>
              </a:pPr>
              <a:r>
                <a:rPr lang="en" sz="2400"/>
                <a:t>Expired</a:t>
              </a:r>
            </a:p>
            <a:p>
              <a:pPr lvl="0" rtl="0">
                <a:spcBef>
                  <a:spcPts val="0"/>
                </a:spcBef>
                <a:buNone/>
              </a:pPr>
              <a:r>
                <a:rPr lang="en" sz="2400"/>
                <a:t>...</a:t>
              </a:r>
            </a:p>
          </p:txBody>
        </p:sp>
        <p:sp>
          <p:nvSpPr>
            <p:cNvPr id="1845" name="Shape 1845"/>
            <p:cNvSpPr/>
            <p:nvPr/>
          </p:nvSpPr>
          <p:spPr>
            <a:xfrm>
              <a:off x="4336150" y="2394850"/>
              <a:ext cx="1814399" cy="362999"/>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b="1"/>
            </a:p>
          </p:txBody>
        </p:sp>
      </p:grpSp>
      <p:sp>
        <p:nvSpPr>
          <p:cNvPr id="1846" name="Shape 184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Shape 185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Renew contract</a:t>
            </a:r>
          </a:p>
        </p:txBody>
      </p:sp>
      <p:grpSp>
        <p:nvGrpSpPr>
          <p:cNvPr id="1852" name="Shape 1852"/>
          <p:cNvGrpSpPr/>
          <p:nvPr/>
        </p:nvGrpSpPr>
        <p:grpSpPr>
          <a:xfrm>
            <a:off x="1466774" y="2726135"/>
            <a:ext cx="2352920" cy="2505646"/>
            <a:chOff x="4336144" y="2394850"/>
            <a:chExt cx="1814405" cy="1932027"/>
          </a:xfrm>
        </p:grpSpPr>
        <p:sp>
          <p:nvSpPr>
            <p:cNvPr id="1853" name="Shape 1853"/>
            <p:cNvSpPr/>
            <p:nvPr/>
          </p:nvSpPr>
          <p:spPr>
            <a:xfrm>
              <a:off x="4336144" y="2708977"/>
              <a:ext cx="1814399" cy="1617900"/>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2400"/>
                <a:t>ContractCode</a:t>
              </a:r>
            </a:p>
            <a:p>
              <a:pPr lvl="0" rtl="0">
                <a:spcBef>
                  <a:spcPts val="0"/>
                </a:spcBef>
                <a:buNone/>
              </a:pPr>
              <a:r>
                <a:rPr lang="en" sz="2400"/>
                <a:t>StartDate</a:t>
              </a:r>
            </a:p>
            <a:p>
              <a:pPr lvl="0" rtl="0">
                <a:spcBef>
                  <a:spcPts val="0"/>
                </a:spcBef>
                <a:buNone/>
              </a:pPr>
              <a:r>
                <a:rPr lang="en" sz="2400">
                  <a:solidFill>
                    <a:srgbClr val="FF0000"/>
                  </a:solidFill>
                </a:rPr>
                <a:t>ExpiredDate</a:t>
              </a:r>
            </a:p>
            <a:p>
              <a:pPr lvl="0" rtl="0">
                <a:spcBef>
                  <a:spcPts val="0"/>
                </a:spcBef>
                <a:buNone/>
              </a:pPr>
              <a:r>
                <a:rPr lang="en" sz="2400">
                  <a:solidFill>
                    <a:srgbClr val="FF0000"/>
                  </a:solidFill>
                </a:rPr>
                <a:t>Status</a:t>
              </a:r>
            </a:p>
            <a:p>
              <a:pPr lvl="0" rtl="0">
                <a:spcBef>
                  <a:spcPts val="0"/>
                </a:spcBef>
                <a:buNone/>
              </a:pPr>
              <a:r>
                <a:rPr lang="en" sz="2400"/>
                <a:t>...</a:t>
              </a:r>
            </a:p>
          </p:txBody>
        </p:sp>
        <p:sp>
          <p:nvSpPr>
            <p:cNvPr id="1854" name="Shape 1854"/>
            <p:cNvSpPr/>
            <p:nvPr/>
          </p:nvSpPr>
          <p:spPr>
            <a:xfrm>
              <a:off x="4336150" y="2394850"/>
              <a:ext cx="1814399" cy="362999"/>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b="1"/>
                <a:t>Contract</a:t>
              </a:r>
            </a:p>
          </p:txBody>
        </p:sp>
      </p:grpSp>
      <p:sp>
        <p:nvSpPr>
          <p:cNvPr id="1855" name="Shape 1855"/>
          <p:cNvSpPr/>
          <p:nvPr/>
        </p:nvSpPr>
        <p:spPr>
          <a:xfrm>
            <a:off x="709450" y="4033887"/>
            <a:ext cx="662099" cy="236400"/>
          </a:xfrm>
          <a:prstGeom prst="rightArrow">
            <a:avLst>
              <a:gd name="adj1" fmla="val 50000"/>
              <a:gd name="adj2" fmla="val 50000"/>
            </a:avLst>
          </a:prstGeom>
          <a:solidFill>
            <a:srgbClr val="EA9999"/>
          </a:solidFill>
          <a:ln w="19050" cap="flat" cmpd="sng">
            <a:solidFill>
              <a:srgbClr val="E0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856" name="Shape 1856"/>
          <p:cNvGrpSpPr/>
          <p:nvPr/>
        </p:nvGrpSpPr>
        <p:grpSpPr>
          <a:xfrm>
            <a:off x="3819699" y="2726135"/>
            <a:ext cx="2352920" cy="2505646"/>
            <a:chOff x="4336144" y="2394850"/>
            <a:chExt cx="1814405" cy="1932027"/>
          </a:xfrm>
        </p:grpSpPr>
        <p:sp>
          <p:nvSpPr>
            <p:cNvPr id="1857" name="Shape 1857"/>
            <p:cNvSpPr/>
            <p:nvPr/>
          </p:nvSpPr>
          <p:spPr>
            <a:xfrm>
              <a:off x="4336144" y="2708977"/>
              <a:ext cx="1814399" cy="1617900"/>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2400"/>
                <a:t>HD0001</a:t>
              </a:r>
            </a:p>
            <a:p>
              <a:pPr lvl="0" rtl="0">
                <a:spcBef>
                  <a:spcPts val="0"/>
                </a:spcBef>
                <a:buNone/>
              </a:pPr>
              <a:r>
                <a:rPr lang="en" sz="2400"/>
                <a:t>25/08/2014</a:t>
              </a:r>
            </a:p>
            <a:p>
              <a:pPr lvl="0" rtl="0">
                <a:spcBef>
                  <a:spcPts val="0"/>
                </a:spcBef>
                <a:buNone/>
              </a:pPr>
              <a:r>
                <a:rPr lang="en" sz="2400">
                  <a:solidFill>
                    <a:srgbClr val="FF0000"/>
                  </a:solidFill>
                </a:rPr>
                <a:t>25/08/2016</a:t>
              </a:r>
            </a:p>
            <a:p>
              <a:pPr lvl="0" rtl="0">
                <a:spcBef>
                  <a:spcPts val="0"/>
                </a:spcBef>
                <a:buNone/>
              </a:pPr>
              <a:r>
                <a:rPr lang="en" sz="2400">
                  <a:solidFill>
                    <a:srgbClr val="FF0000"/>
                  </a:solidFill>
                </a:rPr>
                <a:t>Ready</a:t>
              </a:r>
            </a:p>
            <a:p>
              <a:pPr lvl="0" rtl="0">
                <a:spcBef>
                  <a:spcPts val="0"/>
                </a:spcBef>
                <a:buNone/>
              </a:pPr>
              <a:r>
                <a:rPr lang="en" sz="2400"/>
                <a:t>...</a:t>
              </a:r>
            </a:p>
          </p:txBody>
        </p:sp>
        <p:sp>
          <p:nvSpPr>
            <p:cNvPr id="1858" name="Shape 1858"/>
            <p:cNvSpPr/>
            <p:nvPr/>
          </p:nvSpPr>
          <p:spPr>
            <a:xfrm>
              <a:off x="4336150" y="2394850"/>
              <a:ext cx="1814399" cy="362999"/>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b="1"/>
            </a:p>
          </p:txBody>
        </p:sp>
      </p:grpSp>
      <p:sp>
        <p:nvSpPr>
          <p:cNvPr id="1859" name="Shape 1859"/>
          <p:cNvSpPr/>
          <p:nvPr/>
        </p:nvSpPr>
        <p:spPr>
          <a:xfrm>
            <a:off x="709450" y="4407012"/>
            <a:ext cx="662099" cy="236400"/>
          </a:xfrm>
          <a:prstGeom prst="rightArrow">
            <a:avLst>
              <a:gd name="adj1" fmla="val 50000"/>
              <a:gd name="adj2" fmla="val 50000"/>
            </a:avLst>
          </a:prstGeom>
          <a:solidFill>
            <a:srgbClr val="EA9999"/>
          </a:solidFill>
          <a:ln w="19050" cap="flat" cmpd="sng">
            <a:solidFill>
              <a:srgbClr val="E0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60" name="Shape 186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Shape 18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Renew contract</a:t>
            </a:r>
          </a:p>
        </p:txBody>
      </p:sp>
      <p:grpSp>
        <p:nvGrpSpPr>
          <p:cNvPr id="1866" name="Shape 1866"/>
          <p:cNvGrpSpPr/>
          <p:nvPr/>
        </p:nvGrpSpPr>
        <p:grpSpPr>
          <a:xfrm>
            <a:off x="1466774" y="2726135"/>
            <a:ext cx="2352920" cy="2505646"/>
            <a:chOff x="4336144" y="2394850"/>
            <a:chExt cx="1814405" cy="1932027"/>
          </a:xfrm>
        </p:grpSpPr>
        <p:sp>
          <p:nvSpPr>
            <p:cNvPr id="1867" name="Shape 1867"/>
            <p:cNvSpPr/>
            <p:nvPr/>
          </p:nvSpPr>
          <p:spPr>
            <a:xfrm>
              <a:off x="4336144" y="2708977"/>
              <a:ext cx="1814399" cy="1617900"/>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2400"/>
                <a:t>ContractCode</a:t>
              </a:r>
            </a:p>
            <a:p>
              <a:pPr lvl="0" rtl="0">
                <a:spcBef>
                  <a:spcPts val="0"/>
                </a:spcBef>
                <a:buNone/>
              </a:pPr>
              <a:r>
                <a:rPr lang="en" sz="2400"/>
                <a:t>StartDate</a:t>
              </a:r>
            </a:p>
            <a:p>
              <a:pPr lvl="0" rtl="0">
                <a:spcBef>
                  <a:spcPts val="0"/>
                </a:spcBef>
                <a:buNone/>
              </a:pPr>
              <a:r>
                <a:rPr lang="en" sz="2400">
                  <a:solidFill>
                    <a:srgbClr val="FF0000"/>
                  </a:solidFill>
                </a:rPr>
                <a:t>ExpiredDate</a:t>
              </a:r>
            </a:p>
            <a:p>
              <a:pPr lvl="0" rtl="0">
                <a:spcBef>
                  <a:spcPts val="0"/>
                </a:spcBef>
                <a:buNone/>
              </a:pPr>
              <a:r>
                <a:rPr lang="en" sz="2400">
                  <a:solidFill>
                    <a:srgbClr val="FF0000"/>
                  </a:solidFill>
                </a:rPr>
                <a:t>Status</a:t>
              </a:r>
            </a:p>
            <a:p>
              <a:pPr lvl="0" rtl="0">
                <a:spcBef>
                  <a:spcPts val="0"/>
                </a:spcBef>
                <a:buNone/>
              </a:pPr>
              <a:r>
                <a:rPr lang="en" sz="2400"/>
                <a:t>...</a:t>
              </a:r>
            </a:p>
          </p:txBody>
        </p:sp>
        <p:sp>
          <p:nvSpPr>
            <p:cNvPr id="1868" name="Shape 1868"/>
            <p:cNvSpPr/>
            <p:nvPr/>
          </p:nvSpPr>
          <p:spPr>
            <a:xfrm>
              <a:off x="4336150" y="2394850"/>
              <a:ext cx="1814399" cy="362999"/>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b="1"/>
                <a:t>Contract</a:t>
              </a:r>
            </a:p>
          </p:txBody>
        </p:sp>
      </p:grpSp>
      <p:sp>
        <p:nvSpPr>
          <p:cNvPr id="1869" name="Shape 1869"/>
          <p:cNvSpPr/>
          <p:nvPr/>
        </p:nvSpPr>
        <p:spPr>
          <a:xfrm>
            <a:off x="709450" y="4033887"/>
            <a:ext cx="662099" cy="236400"/>
          </a:xfrm>
          <a:prstGeom prst="rightArrow">
            <a:avLst>
              <a:gd name="adj1" fmla="val 50000"/>
              <a:gd name="adj2" fmla="val 50000"/>
            </a:avLst>
          </a:prstGeom>
          <a:solidFill>
            <a:srgbClr val="EA9999"/>
          </a:solidFill>
          <a:ln w="19050" cap="flat" cmpd="sng">
            <a:solidFill>
              <a:srgbClr val="E0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870" name="Shape 1870"/>
          <p:cNvGrpSpPr/>
          <p:nvPr/>
        </p:nvGrpSpPr>
        <p:grpSpPr>
          <a:xfrm>
            <a:off x="3819699" y="2726135"/>
            <a:ext cx="2352920" cy="2505646"/>
            <a:chOff x="4336144" y="2394850"/>
            <a:chExt cx="1814405" cy="1932027"/>
          </a:xfrm>
        </p:grpSpPr>
        <p:sp>
          <p:nvSpPr>
            <p:cNvPr id="1871" name="Shape 1871"/>
            <p:cNvSpPr/>
            <p:nvPr/>
          </p:nvSpPr>
          <p:spPr>
            <a:xfrm>
              <a:off x="4336144" y="2708977"/>
              <a:ext cx="1814399" cy="1617900"/>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2400"/>
                <a:t>HD0001</a:t>
              </a:r>
            </a:p>
            <a:p>
              <a:pPr lvl="0" rtl="0">
                <a:spcBef>
                  <a:spcPts val="0"/>
                </a:spcBef>
                <a:buNone/>
              </a:pPr>
              <a:r>
                <a:rPr lang="en" sz="2400"/>
                <a:t>25/08/2014</a:t>
              </a:r>
            </a:p>
            <a:p>
              <a:pPr lvl="0" rtl="0">
                <a:spcBef>
                  <a:spcPts val="0"/>
                </a:spcBef>
                <a:buNone/>
              </a:pPr>
              <a:r>
                <a:rPr lang="en" sz="2400">
                  <a:solidFill>
                    <a:srgbClr val="FF0000"/>
                  </a:solidFill>
                </a:rPr>
                <a:t>25/08/2016</a:t>
              </a:r>
            </a:p>
            <a:p>
              <a:pPr lvl="0" rtl="0">
                <a:spcBef>
                  <a:spcPts val="0"/>
                </a:spcBef>
                <a:buNone/>
              </a:pPr>
              <a:r>
                <a:rPr lang="en" sz="2400">
                  <a:solidFill>
                    <a:srgbClr val="FF0000"/>
                  </a:solidFill>
                </a:rPr>
                <a:t>Ready</a:t>
              </a:r>
            </a:p>
            <a:p>
              <a:pPr lvl="0" rtl="0">
                <a:spcBef>
                  <a:spcPts val="0"/>
                </a:spcBef>
                <a:buNone/>
              </a:pPr>
              <a:r>
                <a:rPr lang="en" sz="2400"/>
                <a:t>...</a:t>
              </a:r>
            </a:p>
          </p:txBody>
        </p:sp>
        <p:sp>
          <p:nvSpPr>
            <p:cNvPr id="1872" name="Shape 1872"/>
            <p:cNvSpPr/>
            <p:nvPr/>
          </p:nvSpPr>
          <p:spPr>
            <a:xfrm>
              <a:off x="4336150" y="2394850"/>
              <a:ext cx="1814399" cy="362999"/>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b="1"/>
            </a:p>
          </p:txBody>
        </p:sp>
      </p:grpSp>
      <p:sp>
        <p:nvSpPr>
          <p:cNvPr id="1873" name="Shape 1873"/>
          <p:cNvSpPr/>
          <p:nvPr/>
        </p:nvSpPr>
        <p:spPr>
          <a:xfrm>
            <a:off x="709450" y="4407012"/>
            <a:ext cx="662099" cy="236400"/>
          </a:xfrm>
          <a:prstGeom prst="rightArrow">
            <a:avLst>
              <a:gd name="adj1" fmla="val 50000"/>
              <a:gd name="adj2" fmla="val 50000"/>
            </a:avLst>
          </a:prstGeom>
          <a:solidFill>
            <a:srgbClr val="EA9999"/>
          </a:solidFill>
          <a:ln w="19050" cap="flat" cmpd="sng">
            <a:solidFill>
              <a:srgbClr val="E0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874" name="Shape 1874"/>
          <p:cNvGrpSpPr/>
          <p:nvPr/>
        </p:nvGrpSpPr>
        <p:grpSpPr>
          <a:xfrm>
            <a:off x="7014158" y="5275287"/>
            <a:ext cx="1459321" cy="1391725"/>
            <a:chOff x="4336150" y="2394850"/>
            <a:chExt cx="1814399" cy="1391725"/>
          </a:xfrm>
        </p:grpSpPr>
        <p:sp>
          <p:nvSpPr>
            <p:cNvPr id="1875" name="Shape 1875"/>
            <p:cNvSpPr/>
            <p:nvPr/>
          </p:nvSpPr>
          <p:spPr>
            <a:xfrm>
              <a:off x="4336150" y="2708975"/>
              <a:ext cx="1814399" cy="10776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StartDate</a:t>
              </a:r>
            </a:p>
            <a:p>
              <a:pPr rtl="0">
                <a:spcBef>
                  <a:spcPts val="0"/>
                </a:spcBef>
                <a:buNone/>
              </a:pPr>
              <a:r>
                <a:rPr lang="en"/>
                <a:t>ExpiredDate</a:t>
              </a:r>
            </a:p>
            <a:p>
              <a:pPr lvl="0" rtl="0">
                <a:spcBef>
                  <a:spcPts val="0"/>
                </a:spcBef>
                <a:buNone/>
              </a:pPr>
              <a:r>
                <a:rPr lang="en"/>
                <a:t>PaymentFee</a:t>
              </a:r>
            </a:p>
            <a:p>
              <a:pPr lvl="0" rtl="0">
                <a:spcBef>
                  <a:spcPts val="0"/>
                </a:spcBef>
                <a:buNone/>
              </a:pPr>
              <a:r>
                <a:rPr lang="en"/>
                <a:t>...</a:t>
              </a:r>
            </a:p>
          </p:txBody>
        </p:sp>
        <p:sp>
          <p:nvSpPr>
            <p:cNvPr id="1876" name="Shape 1876"/>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Payment</a:t>
              </a:r>
            </a:p>
          </p:txBody>
        </p:sp>
      </p:grpSp>
      <p:cxnSp>
        <p:nvCxnSpPr>
          <p:cNvPr id="1877" name="Shape 1877"/>
          <p:cNvCxnSpPr>
            <a:stCxn id="1867" idx="2"/>
            <a:endCxn id="1875" idx="1"/>
          </p:cNvCxnSpPr>
          <p:nvPr/>
        </p:nvCxnSpPr>
        <p:spPr>
          <a:xfrm rot="-5400000" flipH="1">
            <a:off x="4380531" y="3494481"/>
            <a:ext cx="896400" cy="4370999"/>
          </a:xfrm>
          <a:prstGeom prst="bentConnector2">
            <a:avLst/>
          </a:prstGeom>
          <a:noFill/>
          <a:ln w="19050" cap="flat" cmpd="sng">
            <a:solidFill>
              <a:schemeClr val="dk2"/>
            </a:solidFill>
            <a:prstDash val="solid"/>
            <a:round/>
            <a:headEnd type="none" w="lg" len="lg"/>
            <a:tailEnd type="none" w="lg" len="lg"/>
          </a:ln>
        </p:spPr>
      </p:cxnSp>
      <p:sp>
        <p:nvSpPr>
          <p:cNvPr id="1878" name="Shape 1878"/>
          <p:cNvSpPr txBox="1"/>
          <p:nvPr/>
        </p:nvSpPr>
        <p:spPr>
          <a:xfrm>
            <a:off x="6172625" y="5663175"/>
            <a:ext cx="811500" cy="4650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1879" name="Shape 1879"/>
          <p:cNvSpPr txBox="1"/>
          <p:nvPr/>
        </p:nvSpPr>
        <p:spPr>
          <a:xfrm>
            <a:off x="2643225" y="5273650"/>
            <a:ext cx="811500" cy="4650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1880" name="Shape 188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106</a:t>
            </a:fld>
            <a:endParaRPr lang="en"/>
          </a:p>
        </p:txBody>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Shape 188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Renew contract</a:t>
            </a:r>
          </a:p>
        </p:txBody>
      </p:sp>
      <p:sp>
        <p:nvSpPr>
          <p:cNvPr id="1886" name="Shape 188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1887" name="Shape 1887"/>
          <p:cNvSpPr txBox="1"/>
          <p:nvPr/>
        </p:nvSpPr>
        <p:spPr>
          <a:xfrm>
            <a:off x="1902800" y="1687175"/>
            <a:ext cx="6783900" cy="671400"/>
          </a:xfrm>
          <a:prstGeom prst="rect">
            <a:avLst/>
          </a:prstGeom>
          <a:noFill/>
          <a:ln>
            <a:noFill/>
          </a:ln>
        </p:spPr>
        <p:txBody>
          <a:bodyPr lIns="91425" tIns="91425" rIns="91425" bIns="91425" anchor="t" anchorCtr="0">
            <a:noAutofit/>
          </a:bodyPr>
          <a:lstStyle/>
          <a:p>
            <a:pPr lvl="0" rtl="0">
              <a:spcBef>
                <a:spcPts val="0"/>
              </a:spcBef>
              <a:buNone/>
            </a:pPr>
            <a:r>
              <a:rPr lang="en" sz="1800" b="1"/>
              <a:t>Renew an expired contract. Police check card to verify contract status after renew.</a:t>
            </a:r>
          </a:p>
        </p:txBody>
      </p:sp>
      <p:sp>
        <p:nvSpPr>
          <p:cNvPr id="1888" name="Shape 1888"/>
          <p:cNvSpPr txBox="1"/>
          <p:nvPr/>
        </p:nvSpPr>
        <p:spPr>
          <a:xfrm>
            <a:off x="457200" y="1687175"/>
            <a:ext cx="1577700" cy="671400"/>
          </a:xfrm>
          <a:prstGeom prst="rect">
            <a:avLst/>
          </a:prstGeom>
          <a:noFill/>
          <a:ln>
            <a:noFill/>
          </a:ln>
        </p:spPr>
        <p:txBody>
          <a:bodyPr lIns="91425" tIns="91425" rIns="91425" bIns="91425" anchor="t" anchorCtr="0">
            <a:noAutofit/>
          </a:bodyPr>
          <a:lstStyle/>
          <a:p>
            <a:pPr lvl="0" rtl="0">
              <a:spcBef>
                <a:spcPts val="0"/>
              </a:spcBef>
              <a:buNone/>
            </a:pPr>
            <a:r>
              <a:rPr lang="en" sz="2400" b="1">
                <a:solidFill>
                  <a:schemeClr val="dk1"/>
                </a:solidFill>
              </a:rPr>
              <a:t>DEMO 5: </a:t>
            </a:r>
          </a:p>
        </p:txBody>
      </p:sp>
      <p:sp>
        <p:nvSpPr>
          <p:cNvPr id="1889" name="Shape 1889"/>
          <p:cNvSpPr txBox="1"/>
          <p:nvPr/>
        </p:nvSpPr>
        <p:spPr>
          <a:xfrm>
            <a:off x="870150" y="3270175"/>
            <a:ext cx="7969199" cy="977400"/>
          </a:xfrm>
          <a:prstGeom prst="rect">
            <a:avLst/>
          </a:prstGeom>
          <a:noFill/>
          <a:ln>
            <a:noFill/>
          </a:ln>
        </p:spPr>
        <p:txBody>
          <a:bodyPr lIns="91425" tIns="91425" rIns="91425" bIns="91425" anchor="t" anchorCtr="0">
            <a:noAutofit/>
          </a:bodyPr>
          <a:lstStyle/>
          <a:p>
            <a:pPr lvl="0" rtl="0">
              <a:spcBef>
                <a:spcPts val="0"/>
              </a:spcBef>
              <a:buNone/>
            </a:pPr>
            <a:r>
              <a:rPr lang="en" sz="2400"/>
              <a:t>Staff renew </a:t>
            </a:r>
            <a:r>
              <a:rPr lang="en" sz="2400" b="1"/>
              <a:t>Cao Thanh Minh</a:t>
            </a:r>
            <a:r>
              <a:rPr lang="en" sz="2400"/>
              <a:t>’s contract.</a:t>
            </a:r>
          </a:p>
        </p:txBody>
      </p:sp>
      <p:sp>
        <p:nvSpPr>
          <p:cNvPr id="1890" name="Shape 1890"/>
          <p:cNvSpPr txBox="1"/>
          <p:nvPr/>
        </p:nvSpPr>
        <p:spPr>
          <a:xfrm>
            <a:off x="781650" y="2598775"/>
            <a:ext cx="4380300" cy="671400"/>
          </a:xfrm>
          <a:prstGeom prst="rect">
            <a:avLst/>
          </a:prstGeom>
          <a:noFill/>
          <a:ln>
            <a:noFill/>
          </a:ln>
        </p:spPr>
        <p:txBody>
          <a:bodyPr lIns="91425" tIns="91425" rIns="91425" bIns="91425" anchor="t" anchorCtr="0">
            <a:noAutofit/>
          </a:bodyPr>
          <a:lstStyle/>
          <a:p>
            <a:pPr lvl="0" rtl="0">
              <a:spcBef>
                <a:spcPts val="0"/>
              </a:spcBef>
              <a:buNone/>
            </a:pPr>
            <a:r>
              <a:rPr lang="en" sz="3000" b="1"/>
              <a:t>Scenario:</a:t>
            </a: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Shape 189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Renew contract</a:t>
            </a:r>
          </a:p>
        </p:txBody>
      </p:sp>
      <p:pic>
        <p:nvPicPr>
          <p:cNvPr id="1896" name="Shape 1896"/>
          <p:cNvPicPr preferRelativeResize="0"/>
          <p:nvPr/>
        </p:nvPicPr>
        <p:blipFill rotWithShape="1">
          <a:blip r:embed="rId3">
            <a:alphaModFix/>
          </a:blip>
          <a:srcRect t="22414"/>
          <a:stretch/>
        </p:blipFill>
        <p:spPr>
          <a:xfrm>
            <a:off x="0" y="2920998"/>
            <a:ext cx="9143997" cy="3807524"/>
          </a:xfrm>
          <a:prstGeom prst="rect">
            <a:avLst/>
          </a:prstGeom>
          <a:noFill/>
          <a:ln>
            <a:noFill/>
          </a:ln>
        </p:spPr>
      </p:pic>
      <p:sp>
        <p:nvSpPr>
          <p:cNvPr id="1897" name="Shape 1897"/>
          <p:cNvSpPr txBox="1"/>
          <p:nvPr/>
        </p:nvSpPr>
        <p:spPr>
          <a:xfrm>
            <a:off x="1902800" y="1687175"/>
            <a:ext cx="6783900" cy="671400"/>
          </a:xfrm>
          <a:prstGeom prst="rect">
            <a:avLst/>
          </a:prstGeom>
          <a:noFill/>
          <a:ln>
            <a:noFill/>
          </a:ln>
        </p:spPr>
        <p:txBody>
          <a:bodyPr lIns="91425" tIns="91425" rIns="91425" bIns="91425" anchor="t" anchorCtr="0">
            <a:noAutofit/>
          </a:bodyPr>
          <a:lstStyle/>
          <a:p>
            <a:pPr lvl="0" rtl="0">
              <a:spcBef>
                <a:spcPts val="0"/>
              </a:spcBef>
              <a:buNone/>
            </a:pPr>
            <a:r>
              <a:rPr lang="en" sz="1800" b="1"/>
              <a:t>Renew an expired contract. Police check card to verify contract status after renew.</a:t>
            </a:r>
          </a:p>
        </p:txBody>
      </p:sp>
      <p:sp>
        <p:nvSpPr>
          <p:cNvPr id="1898" name="Shape 1898"/>
          <p:cNvSpPr txBox="1"/>
          <p:nvPr/>
        </p:nvSpPr>
        <p:spPr>
          <a:xfrm>
            <a:off x="457200" y="1687175"/>
            <a:ext cx="1577700" cy="671400"/>
          </a:xfrm>
          <a:prstGeom prst="rect">
            <a:avLst/>
          </a:prstGeom>
          <a:noFill/>
          <a:ln>
            <a:noFill/>
          </a:ln>
        </p:spPr>
        <p:txBody>
          <a:bodyPr lIns="91425" tIns="91425" rIns="91425" bIns="91425" anchor="t" anchorCtr="0">
            <a:noAutofit/>
          </a:bodyPr>
          <a:lstStyle/>
          <a:p>
            <a:pPr lvl="0" rtl="0">
              <a:spcBef>
                <a:spcPts val="0"/>
              </a:spcBef>
              <a:buNone/>
            </a:pPr>
            <a:r>
              <a:rPr lang="en" sz="2400" b="1">
                <a:solidFill>
                  <a:schemeClr val="dk1"/>
                </a:solidFill>
              </a:rPr>
              <a:t>DEMO 5: </a:t>
            </a:r>
          </a:p>
        </p:txBody>
      </p:sp>
      <p:sp>
        <p:nvSpPr>
          <p:cNvPr id="1899" name="Shape 189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108</a:t>
            </a:fld>
            <a:endParaRPr lang="en"/>
          </a:p>
        </p:txBody>
      </p:sp>
      <p:sp>
        <p:nvSpPr>
          <p:cNvPr id="1900" name="Shape 1900"/>
          <p:cNvSpPr/>
          <p:nvPr/>
        </p:nvSpPr>
        <p:spPr>
          <a:xfrm>
            <a:off x="4564575" y="3033350"/>
            <a:ext cx="4122299" cy="3299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901" name="Shape 1901"/>
          <p:cNvSpPr/>
          <p:nvPr/>
        </p:nvSpPr>
        <p:spPr>
          <a:xfrm>
            <a:off x="1584725" y="4401650"/>
            <a:ext cx="2684999" cy="19314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1902" name="Shape 1902"/>
          <p:cNvCxnSpPr/>
          <p:nvPr/>
        </p:nvCxnSpPr>
        <p:spPr>
          <a:xfrm>
            <a:off x="3254950" y="2950725"/>
            <a:ext cx="475500" cy="580499"/>
          </a:xfrm>
          <a:prstGeom prst="straightConnector1">
            <a:avLst/>
          </a:prstGeom>
          <a:noFill/>
          <a:ln w="19050" cap="flat" cmpd="sng">
            <a:solidFill>
              <a:srgbClr val="000000"/>
            </a:solidFill>
            <a:prstDash val="dash"/>
            <a:round/>
            <a:headEnd type="none" w="lg" len="lg"/>
            <a:tailEnd type="none" w="lg" len="lg"/>
          </a:ln>
        </p:spPr>
      </p:cxnSp>
      <p:sp>
        <p:nvSpPr>
          <p:cNvPr id="1903" name="Shape 1903"/>
          <p:cNvSpPr txBox="1"/>
          <p:nvPr/>
        </p:nvSpPr>
        <p:spPr>
          <a:xfrm>
            <a:off x="1490950" y="23585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904" name="Shape 1904"/>
          <p:cNvPicPr preferRelativeResize="0"/>
          <p:nvPr/>
        </p:nvPicPr>
        <p:blipFill>
          <a:blip r:embed="rId4">
            <a:alphaModFix/>
          </a:blip>
          <a:stretch>
            <a:fillRect/>
          </a:stretch>
        </p:blipFill>
        <p:spPr>
          <a:xfrm>
            <a:off x="1792923" y="2840371"/>
            <a:ext cx="1160049" cy="412153"/>
          </a:xfrm>
          <a:prstGeom prst="rect">
            <a:avLst/>
          </a:prstGeom>
          <a:noFill/>
          <a:ln>
            <a:noFill/>
          </a:ln>
        </p:spPr>
      </p:pic>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Shape 190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Renew contract</a:t>
            </a:r>
          </a:p>
        </p:txBody>
      </p:sp>
      <p:pic>
        <p:nvPicPr>
          <p:cNvPr id="1910" name="Shape 1910"/>
          <p:cNvPicPr preferRelativeResize="0"/>
          <p:nvPr/>
        </p:nvPicPr>
        <p:blipFill rotWithShape="1">
          <a:blip r:embed="rId3">
            <a:alphaModFix/>
          </a:blip>
          <a:srcRect t="22414"/>
          <a:stretch/>
        </p:blipFill>
        <p:spPr>
          <a:xfrm>
            <a:off x="0" y="2920998"/>
            <a:ext cx="9143997" cy="3807524"/>
          </a:xfrm>
          <a:prstGeom prst="rect">
            <a:avLst/>
          </a:prstGeom>
          <a:noFill/>
          <a:ln>
            <a:noFill/>
          </a:ln>
        </p:spPr>
      </p:pic>
      <p:sp>
        <p:nvSpPr>
          <p:cNvPr id="1911" name="Shape 1911"/>
          <p:cNvSpPr txBox="1"/>
          <p:nvPr/>
        </p:nvSpPr>
        <p:spPr>
          <a:xfrm>
            <a:off x="1902800" y="1687175"/>
            <a:ext cx="6783900" cy="671400"/>
          </a:xfrm>
          <a:prstGeom prst="rect">
            <a:avLst/>
          </a:prstGeom>
          <a:noFill/>
          <a:ln>
            <a:noFill/>
          </a:ln>
        </p:spPr>
        <p:txBody>
          <a:bodyPr lIns="91425" tIns="91425" rIns="91425" bIns="91425" anchor="t" anchorCtr="0">
            <a:noAutofit/>
          </a:bodyPr>
          <a:lstStyle/>
          <a:p>
            <a:pPr lvl="0" rtl="0">
              <a:spcBef>
                <a:spcPts val="0"/>
              </a:spcBef>
              <a:buNone/>
            </a:pPr>
            <a:r>
              <a:rPr lang="en" sz="1800" b="1"/>
              <a:t>Renew an expired contract. Police check card to verify contract status after renew.</a:t>
            </a:r>
          </a:p>
        </p:txBody>
      </p:sp>
      <p:sp>
        <p:nvSpPr>
          <p:cNvPr id="1912" name="Shape 1912"/>
          <p:cNvSpPr txBox="1"/>
          <p:nvPr/>
        </p:nvSpPr>
        <p:spPr>
          <a:xfrm>
            <a:off x="457200" y="1687175"/>
            <a:ext cx="1577700" cy="671400"/>
          </a:xfrm>
          <a:prstGeom prst="rect">
            <a:avLst/>
          </a:prstGeom>
          <a:noFill/>
          <a:ln>
            <a:noFill/>
          </a:ln>
        </p:spPr>
        <p:txBody>
          <a:bodyPr lIns="91425" tIns="91425" rIns="91425" bIns="91425" anchor="t" anchorCtr="0">
            <a:noAutofit/>
          </a:bodyPr>
          <a:lstStyle/>
          <a:p>
            <a:pPr lvl="0" rtl="0">
              <a:spcBef>
                <a:spcPts val="0"/>
              </a:spcBef>
              <a:buNone/>
            </a:pPr>
            <a:r>
              <a:rPr lang="en" sz="2400" b="1">
                <a:solidFill>
                  <a:schemeClr val="dk1"/>
                </a:solidFill>
              </a:rPr>
              <a:t>DEMO 5: </a:t>
            </a:r>
          </a:p>
        </p:txBody>
      </p:sp>
      <p:sp>
        <p:nvSpPr>
          <p:cNvPr id="1913" name="Shape 191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109</a:t>
            </a:fld>
            <a:endParaRPr lang="en"/>
          </a:p>
        </p:txBody>
      </p:sp>
      <p:sp>
        <p:nvSpPr>
          <p:cNvPr id="1914" name="Shape 1914"/>
          <p:cNvSpPr/>
          <p:nvPr/>
        </p:nvSpPr>
        <p:spPr>
          <a:xfrm>
            <a:off x="4564575" y="3033350"/>
            <a:ext cx="4122299" cy="3299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1915" name="Shape 1915"/>
          <p:cNvCxnSpPr/>
          <p:nvPr/>
        </p:nvCxnSpPr>
        <p:spPr>
          <a:xfrm>
            <a:off x="3254950" y="2950725"/>
            <a:ext cx="475500" cy="580499"/>
          </a:xfrm>
          <a:prstGeom prst="straightConnector1">
            <a:avLst/>
          </a:prstGeom>
          <a:noFill/>
          <a:ln w="19050" cap="flat" cmpd="sng">
            <a:solidFill>
              <a:srgbClr val="000000"/>
            </a:solidFill>
            <a:prstDash val="dash"/>
            <a:round/>
            <a:headEnd type="none" w="lg" len="lg"/>
            <a:tailEnd type="none" w="lg" len="lg"/>
          </a:ln>
        </p:spPr>
      </p:cxnSp>
      <p:sp>
        <p:nvSpPr>
          <p:cNvPr id="1916" name="Shape 1916"/>
          <p:cNvSpPr txBox="1"/>
          <p:nvPr/>
        </p:nvSpPr>
        <p:spPr>
          <a:xfrm>
            <a:off x="1490950" y="23585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917" name="Shape 1917"/>
          <p:cNvPicPr preferRelativeResize="0"/>
          <p:nvPr/>
        </p:nvPicPr>
        <p:blipFill>
          <a:blip r:embed="rId4">
            <a:alphaModFix/>
          </a:blip>
          <a:stretch>
            <a:fillRect/>
          </a:stretch>
        </p:blipFill>
        <p:spPr>
          <a:xfrm>
            <a:off x="1792923" y="2840371"/>
            <a:ext cx="1160049" cy="412153"/>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2. Solution</a:t>
            </a:r>
          </a:p>
        </p:txBody>
      </p:sp>
      <p:sp>
        <p:nvSpPr>
          <p:cNvPr id="134" name="Shape 134"/>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a:t>MIC System</a:t>
            </a:r>
          </a:p>
        </p:txBody>
      </p:sp>
      <p:sp>
        <p:nvSpPr>
          <p:cNvPr id="135" name="Shape 135"/>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36" name="Shape 136"/>
          <p:cNvGrpSpPr/>
          <p:nvPr/>
        </p:nvGrpSpPr>
        <p:grpSpPr>
          <a:xfrm>
            <a:off x="3266685" y="4540857"/>
            <a:ext cx="969455" cy="994276"/>
            <a:chOff x="6962635" y="1122320"/>
            <a:chExt cx="1238445" cy="1270154"/>
          </a:xfrm>
        </p:grpSpPr>
        <p:grpSp>
          <p:nvGrpSpPr>
            <p:cNvPr id="137" name="Shape 137"/>
            <p:cNvGrpSpPr/>
            <p:nvPr/>
          </p:nvGrpSpPr>
          <p:grpSpPr>
            <a:xfrm rot="-880933">
              <a:off x="7025919" y="1252736"/>
              <a:ext cx="1111877" cy="642612"/>
              <a:chOff x="6437825" y="1680725"/>
              <a:chExt cx="1635599" cy="945300"/>
            </a:xfrm>
          </p:grpSpPr>
          <p:sp>
            <p:nvSpPr>
              <p:cNvPr id="138" name="Shape 138"/>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 name="Shape 139"/>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40" name="Shape 140"/>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41" name="Shape 141"/>
              <p:cNvSpPr txBox="1"/>
              <p:nvPr/>
            </p:nvSpPr>
            <p:spPr>
              <a:xfrm>
                <a:off x="6828640" y="1999578"/>
                <a:ext cx="808800" cy="479999"/>
              </a:xfrm>
              <a:prstGeom prst="rect">
                <a:avLst/>
              </a:prstGeom>
              <a:noFill/>
              <a:ln>
                <a:noFill/>
              </a:ln>
            </p:spPr>
            <p:txBody>
              <a:bodyPr lIns="91425" tIns="91425" rIns="91425" bIns="91425" anchor="t" anchorCtr="0">
                <a:noAutofit/>
              </a:bodyPr>
              <a:lstStyle/>
              <a:p>
                <a:pPr lvl="0" algn="ctr" rtl="0">
                  <a:spcBef>
                    <a:spcPts val="0"/>
                  </a:spcBef>
                  <a:buNone/>
                </a:pPr>
                <a:r>
                  <a:rPr lang="en" sz="900" b="1">
                    <a:solidFill>
                      <a:srgbClr val="999999"/>
                    </a:solidFill>
                  </a:rPr>
                  <a:t>NFC</a:t>
                </a:r>
              </a:p>
            </p:txBody>
          </p:sp>
        </p:grpSp>
        <p:sp>
          <p:nvSpPr>
            <p:cNvPr id="142" name="Shape 142"/>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sz="1000"/>
                <a:t>NFC Card</a:t>
              </a:r>
            </a:p>
          </p:txBody>
        </p:sp>
      </p:grpSp>
      <p:cxnSp>
        <p:nvCxnSpPr>
          <p:cNvPr id="143" name="Shape 143"/>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44" name="Shape 144"/>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a:t>Centre management application</a:t>
            </a:r>
          </a:p>
        </p:txBody>
      </p:sp>
      <p:sp>
        <p:nvSpPr>
          <p:cNvPr id="145" name="Shape 145"/>
          <p:cNvSpPr txBox="1"/>
          <p:nvPr/>
        </p:nvSpPr>
        <p:spPr>
          <a:xfrm>
            <a:off x="1232900" y="5535068"/>
            <a:ext cx="1867199" cy="397499"/>
          </a:xfrm>
          <a:prstGeom prst="rect">
            <a:avLst/>
          </a:prstGeom>
          <a:noFill/>
          <a:ln>
            <a:noFill/>
          </a:ln>
        </p:spPr>
        <p:txBody>
          <a:bodyPr lIns="91425" tIns="91425" rIns="91425" bIns="91425" anchor="t" anchorCtr="0">
            <a:noAutofit/>
          </a:bodyPr>
          <a:lstStyle/>
          <a:p>
            <a:pPr lvl="0" rtl="0">
              <a:spcBef>
                <a:spcPts val="0"/>
              </a:spcBef>
              <a:buNone/>
            </a:pPr>
            <a:r>
              <a:rPr lang="en"/>
              <a:t>Deliver to customers as Insurance Certificate Card</a:t>
            </a:r>
          </a:p>
        </p:txBody>
      </p:sp>
      <p:cxnSp>
        <p:nvCxnSpPr>
          <p:cNvPr id="146" name="Shape 146"/>
          <p:cNvCxnSpPr>
            <a:stCxn id="139" idx="1"/>
          </p:cNvCxnSpPr>
          <p:nvPr/>
        </p:nvCxnSpPr>
        <p:spPr>
          <a:xfrm flipH="1">
            <a:off x="2786094" y="4917780"/>
            <a:ext cx="529800" cy="630900"/>
          </a:xfrm>
          <a:prstGeom prst="straightConnector1">
            <a:avLst/>
          </a:prstGeom>
          <a:noFill/>
          <a:ln w="19050" cap="flat" cmpd="sng">
            <a:solidFill>
              <a:schemeClr val="dk2"/>
            </a:solidFill>
            <a:prstDash val="solid"/>
            <a:round/>
            <a:headEnd type="none" w="lg" len="lg"/>
            <a:tailEnd type="none" w="lg" len="lg"/>
          </a:ln>
        </p:spPr>
      </p:cxnSp>
      <p:grpSp>
        <p:nvGrpSpPr>
          <p:cNvPr id="147" name="Shape 147"/>
          <p:cNvGrpSpPr/>
          <p:nvPr/>
        </p:nvGrpSpPr>
        <p:grpSpPr>
          <a:xfrm>
            <a:off x="3131383" y="3277876"/>
            <a:ext cx="1209895" cy="1159522"/>
            <a:chOff x="950300" y="3316950"/>
            <a:chExt cx="1545600" cy="1481250"/>
          </a:xfrm>
        </p:grpSpPr>
        <p:pic>
          <p:nvPicPr>
            <p:cNvPr id="148" name="Shape 148"/>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49" name="Shape 149"/>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sp>
        <p:nvSpPr>
          <p:cNvPr id="150" name="Shape 15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Tree>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Shape 192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Renew contract</a:t>
            </a:r>
          </a:p>
        </p:txBody>
      </p:sp>
      <p:pic>
        <p:nvPicPr>
          <p:cNvPr id="1923" name="Shape 1923"/>
          <p:cNvPicPr preferRelativeResize="0"/>
          <p:nvPr/>
        </p:nvPicPr>
        <p:blipFill rotWithShape="1">
          <a:blip r:embed="rId3">
            <a:alphaModFix/>
          </a:blip>
          <a:srcRect t="22414"/>
          <a:stretch/>
        </p:blipFill>
        <p:spPr>
          <a:xfrm>
            <a:off x="0" y="2920998"/>
            <a:ext cx="9143997" cy="3807524"/>
          </a:xfrm>
          <a:prstGeom prst="rect">
            <a:avLst/>
          </a:prstGeom>
          <a:noFill/>
          <a:ln>
            <a:noFill/>
          </a:ln>
        </p:spPr>
      </p:pic>
      <p:sp>
        <p:nvSpPr>
          <p:cNvPr id="1924" name="Shape 1924"/>
          <p:cNvSpPr txBox="1"/>
          <p:nvPr/>
        </p:nvSpPr>
        <p:spPr>
          <a:xfrm>
            <a:off x="1902800" y="1687175"/>
            <a:ext cx="6783900" cy="671400"/>
          </a:xfrm>
          <a:prstGeom prst="rect">
            <a:avLst/>
          </a:prstGeom>
          <a:noFill/>
          <a:ln>
            <a:noFill/>
          </a:ln>
        </p:spPr>
        <p:txBody>
          <a:bodyPr lIns="91425" tIns="91425" rIns="91425" bIns="91425" anchor="t" anchorCtr="0">
            <a:noAutofit/>
          </a:bodyPr>
          <a:lstStyle/>
          <a:p>
            <a:pPr lvl="0" rtl="0">
              <a:spcBef>
                <a:spcPts val="0"/>
              </a:spcBef>
              <a:buNone/>
            </a:pPr>
            <a:r>
              <a:rPr lang="en" sz="1800" b="1"/>
              <a:t>Renew an expired contract. Police check card to verify contract status after renew.</a:t>
            </a:r>
          </a:p>
        </p:txBody>
      </p:sp>
      <p:sp>
        <p:nvSpPr>
          <p:cNvPr id="1925" name="Shape 1925"/>
          <p:cNvSpPr txBox="1"/>
          <p:nvPr/>
        </p:nvSpPr>
        <p:spPr>
          <a:xfrm>
            <a:off x="457200" y="1687175"/>
            <a:ext cx="1577700" cy="671400"/>
          </a:xfrm>
          <a:prstGeom prst="rect">
            <a:avLst/>
          </a:prstGeom>
          <a:noFill/>
          <a:ln>
            <a:noFill/>
          </a:ln>
        </p:spPr>
        <p:txBody>
          <a:bodyPr lIns="91425" tIns="91425" rIns="91425" bIns="91425" anchor="t" anchorCtr="0">
            <a:noAutofit/>
          </a:bodyPr>
          <a:lstStyle/>
          <a:p>
            <a:pPr lvl="0" rtl="0">
              <a:spcBef>
                <a:spcPts val="0"/>
              </a:spcBef>
              <a:buNone/>
            </a:pPr>
            <a:r>
              <a:rPr lang="en" sz="2400" b="1">
                <a:solidFill>
                  <a:schemeClr val="dk1"/>
                </a:solidFill>
              </a:rPr>
              <a:t>DEMO 5: </a:t>
            </a:r>
          </a:p>
        </p:txBody>
      </p:sp>
      <p:sp>
        <p:nvSpPr>
          <p:cNvPr id="1926" name="Shape 192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110</a:t>
            </a:fld>
            <a:endParaRPr lang="en"/>
          </a:p>
        </p:txBody>
      </p:sp>
      <p:cxnSp>
        <p:nvCxnSpPr>
          <p:cNvPr id="1927" name="Shape 1927"/>
          <p:cNvCxnSpPr/>
          <p:nvPr/>
        </p:nvCxnSpPr>
        <p:spPr>
          <a:xfrm>
            <a:off x="3254950" y="2950725"/>
            <a:ext cx="475500" cy="580499"/>
          </a:xfrm>
          <a:prstGeom prst="straightConnector1">
            <a:avLst/>
          </a:prstGeom>
          <a:noFill/>
          <a:ln w="19050" cap="flat" cmpd="sng">
            <a:solidFill>
              <a:srgbClr val="000000"/>
            </a:solidFill>
            <a:prstDash val="dash"/>
            <a:round/>
            <a:headEnd type="none" w="lg" len="lg"/>
            <a:tailEnd type="none" w="lg" len="lg"/>
          </a:ln>
        </p:spPr>
      </p:cxnSp>
      <p:sp>
        <p:nvSpPr>
          <p:cNvPr id="1928" name="Shape 1928"/>
          <p:cNvSpPr txBox="1"/>
          <p:nvPr/>
        </p:nvSpPr>
        <p:spPr>
          <a:xfrm>
            <a:off x="1490950" y="23585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929" name="Shape 1929"/>
          <p:cNvPicPr preferRelativeResize="0"/>
          <p:nvPr/>
        </p:nvPicPr>
        <p:blipFill>
          <a:blip r:embed="rId4">
            <a:alphaModFix/>
          </a:blip>
          <a:stretch>
            <a:fillRect/>
          </a:stretch>
        </p:blipFill>
        <p:spPr>
          <a:xfrm>
            <a:off x="1792923" y="2840371"/>
            <a:ext cx="1160049" cy="412153"/>
          </a:xfrm>
          <a:prstGeom prst="rect">
            <a:avLst/>
          </a:prstGeom>
          <a:noFill/>
          <a:ln>
            <a:noFill/>
          </a:ln>
        </p:spPr>
      </p:pic>
      <p:cxnSp>
        <p:nvCxnSpPr>
          <p:cNvPr id="1930" name="Shape 1930"/>
          <p:cNvCxnSpPr/>
          <p:nvPr/>
        </p:nvCxnSpPr>
        <p:spPr>
          <a:xfrm rot="10800000" flipH="1">
            <a:off x="5026850" y="5738224"/>
            <a:ext cx="731399" cy="468600"/>
          </a:xfrm>
          <a:prstGeom prst="straightConnector1">
            <a:avLst/>
          </a:prstGeom>
          <a:noFill/>
          <a:ln w="19050" cap="flat" cmpd="sng">
            <a:solidFill>
              <a:srgbClr val="000000"/>
            </a:solidFill>
            <a:prstDash val="dash"/>
            <a:round/>
            <a:headEnd type="none" w="lg" len="lg"/>
            <a:tailEnd type="none" w="lg" len="lg"/>
          </a:ln>
        </p:spPr>
      </p:cxnSp>
      <p:sp>
        <p:nvSpPr>
          <p:cNvPr id="1931" name="Shape 1931"/>
          <p:cNvSpPr txBox="1"/>
          <p:nvPr/>
        </p:nvSpPr>
        <p:spPr>
          <a:xfrm>
            <a:off x="3254950" y="563632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932" name="Shape 1932"/>
          <p:cNvPicPr preferRelativeResize="0"/>
          <p:nvPr/>
        </p:nvPicPr>
        <p:blipFill>
          <a:blip r:embed="rId5">
            <a:alphaModFix/>
          </a:blip>
          <a:stretch>
            <a:fillRect/>
          </a:stretch>
        </p:blipFill>
        <p:spPr>
          <a:xfrm>
            <a:off x="3556912" y="6091300"/>
            <a:ext cx="1160069" cy="412124"/>
          </a:xfrm>
          <a:prstGeom prst="rect">
            <a:avLst/>
          </a:prstGeom>
          <a:noFill/>
          <a:ln>
            <a:noFill/>
          </a:ln>
        </p:spPr>
      </p:pic>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Shape 193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Renew contract</a:t>
            </a:r>
          </a:p>
        </p:txBody>
      </p:sp>
      <p:pic>
        <p:nvPicPr>
          <p:cNvPr id="1938" name="Shape 193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939" name="Shape 193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111</a:t>
            </a:fld>
            <a:endParaRPr lang="en"/>
          </a:p>
        </p:txBody>
      </p:sp>
      <p:sp>
        <p:nvSpPr>
          <p:cNvPr id="1940" name="Shape 1940"/>
          <p:cNvSpPr/>
          <p:nvPr/>
        </p:nvSpPr>
        <p:spPr>
          <a:xfrm>
            <a:off x="363350" y="5855300"/>
            <a:ext cx="8323499" cy="7452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941" name="Shape 1941"/>
          <p:cNvSpPr/>
          <p:nvPr/>
        </p:nvSpPr>
        <p:spPr>
          <a:xfrm>
            <a:off x="363350" y="2192575"/>
            <a:ext cx="8323499" cy="2416499"/>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942" name="Shape 1942"/>
          <p:cNvSpPr/>
          <p:nvPr/>
        </p:nvSpPr>
        <p:spPr>
          <a:xfrm>
            <a:off x="332725" y="4609125"/>
            <a:ext cx="2830799" cy="8832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943" name="Shape 1943"/>
          <p:cNvSpPr/>
          <p:nvPr/>
        </p:nvSpPr>
        <p:spPr>
          <a:xfrm>
            <a:off x="8473575" y="4574275"/>
            <a:ext cx="332099" cy="8832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944" name="Shape 1944"/>
          <p:cNvSpPr/>
          <p:nvPr/>
        </p:nvSpPr>
        <p:spPr>
          <a:xfrm>
            <a:off x="3163525" y="4609125"/>
            <a:ext cx="5227499" cy="1226699"/>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45" name="Shape 1945"/>
          <p:cNvSpPr/>
          <p:nvPr/>
        </p:nvSpPr>
        <p:spPr>
          <a:xfrm>
            <a:off x="410250" y="5295875"/>
            <a:ext cx="2670600" cy="6060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946" name="Shape 1946"/>
          <p:cNvSpPr/>
          <p:nvPr/>
        </p:nvSpPr>
        <p:spPr>
          <a:xfrm>
            <a:off x="8473575" y="5295875"/>
            <a:ext cx="213299" cy="6060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947" name="Shape 1947"/>
          <p:cNvSpPr/>
          <p:nvPr/>
        </p:nvSpPr>
        <p:spPr>
          <a:xfrm>
            <a:off x="4607850" y="4809525"/>
            <a:ext cx="2368800" cy="482399"/>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Shape 195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Other features</a:t>
            </a:r>
          </a:p>
        </p:txBody>
      </p:sp>
      <p:sp>
        <p:nvSpPr>
          <p:cNvPr id="1953" name="Shape 195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Clr>
                <a:schemeClr val="dk1"/>
              </a:buClr>
              <a:buSzPct val="55000"/>
              <a:buFont typeface="Arial"/>
              <a:buNone/>
            </a:pPr>
            <a:r>
              <a:rPr lang="en" sz="2000" b="1">
                <a:solidFill>
                  <a:srgbClr val="00D900"/>
                </a:solidFill>
              </a:rPr>
              <a:t>✓</a:t>
            </a:r>
            <a:r>
              <a:rPr lang="en" sz="1800"/>
              <a:t> </a:t>
            </a:r>
            <a:r>
              <a:rPr lang="en" sz="1800">
                <a:solidFill>
                  <a:srgbClr val="666666"/>
                </a:solidFill>
              </a:rPr>
              <a:t>Manage contract: register contract / renew contract</a:t>
            </a:r>
          </a:p>
          <a:p>
            <a:pPr lvl="0" rtl="0">
              <a:spcBef>
                <a:spcPts val="0"/>
              </a:spcBef>
              <a:buClr>
                <a:schemeClr val="dk1"/>
              </a:buClr>
              <a:buSzPct val="55000"/>
              <a:buFont typeface="Arial"/>
              <a:buNone/>
            </a:pPr>
            <a:r>
              <a:rPr lang="en" sz="2000" b="1">
                <a:solidFill>
                  <a:srgbClr val="00D900"/>
                </a:solidFill>
              </a:rPr>
              <a:t>✓</a:t>
            </a:r>
            <a:r>
              <a:rPr lang="en" sz="1800"/>
              <a:t> </a:t>
            </a:r>
            <a:r>
              <a:rPr lang="en" sz="1800">
                <a:solidFill>
                  <a:srgbClr val="666666"/>
                </a:solidFill>
              </a:rPr>
              <a:t>Notification system (web &amp; email)</a:t>
            </a:r>
          </a:p>
          <a:p>
            <a:pPr lvl="0" rtl="0">
              <a:spcBef>
                <a:spcPts val="0"/>
              </a:spcBef>
              <a:buClr>
                <a:schemeClr val="dk1"/>
              </a:buClr>
              <a:buSzPct val="55000"/>
              <a:buFont typeface="Arial"/>
              <a:buNone/>
            </a:pPr>
            <a:r>
              <a:rPr lang="en" sz="2000" b="1">
                <a:solidFill>
                  <a:srgbClr val="00D900"/>
                </a:solidFill>
              </a:rPr>
              <a:t>✓</a:t>
            </a:r>
            <a:r>
              <a:rPr lang="en" sz="1800"/>
              <a:t> </a:t>
            </a:r>
            <a:r>
              <a:rPr lang="en" sz="1800">
                <a:solidFill>
                  <a:srgbClr val="666666"/>
                </a:solidFill>
              </a:rPr>
              <a:t>Scheduler system / Payment system</a:t>
            </a:r>
          </a:p>
          <a:p>
            <a:pPr lvl="0" rtl="0">
              <a:spcBef>
                <a:spcPts val="0"/>
              </a:spcBef>
              <a:buClr>
                <a:schemeClr val="dk1"/>
              </a:buClr>
              <a:buSzPct val="55000"/>
              <a:buFont typeface="Arial"/>
              <a:buNone/>
            </a:pPr>
            <a:r>
              <a:rPr lang="en" sz="2000" b="1">
                <a:solidFill>
                  <a:srgbClr val="00D900"/>
                </a:solidFill>
              </a:rPr>
              <a:t>✓</a:t>
            </a:r>
            <a:r>
              <a:rPr lang="en" sz="1800"/>
              <a:t> </a:t>
            </a:r>
            <a:r>
              <a:rPr lang="en" sz="1800">
                <a:solidFill>
                  <a:srgbClr val="666666"/>
                </a:solidFill>
              </a:rPr>
              <a:t>Mobile apps: Printer App / Checker App</a:t>
            </a:r>
          </a:p>
          <a:p>
            <a:pPr lvl="0" rtl="0">
              <a:spcBef>
                <a:spcPts val="0"/>
              </a:spcBef>
              <a:buClr>
                <a:schemeClr val="dk1"/>
              </a:buClr>
              <a:buSzPct val="61111"/>
              <a:buFont typeface="Arial"/>
              <a:buNone/>
            </a:pPr>
            <a:r>
              <a:rPr lang="en" sz="1800" b="1">
                <a:solidFill>
                  <a:srgbClr val="4A86E8"/>
                </a:solidFill>
              </a:rPr>
              <a:t>⇒ </a:t>
            </a:r>
            <a:r>
              <a:rPr lang="en" sz="1800"/>
              <a:t>Manage accident/punishment information</a:t>
            </a:r>
          </a:p>
          <a:p>
            <a:pPr lvl="0" rtl="0">
              <a:spcBef>
                <a:spcPts val="0"/>
              </a:spcBef>
              <a:buClr>
                <a:schemeClr val="dk1"/>
              </a:buClr>
              <a:buSzPct val="61111"/>
              <a:buFont typeface="Arial"/>
              <a:buNone/>
            </a:pPr>
            <a:r>
              <a:rPr lang="en" sz="1800" b="1">
                <a:solidFill>
                  <a:srgbClr val="4A86E8"/>
                </a:solidFill>
              </a:rPr>
              <a:t>⇒ </a:t>
            </a:r>
            <a:r>
              <a:rPr lang="en" sz="1800"/>
              <a:t>Manage contract type &amp; price</a:t>
            </a:r>
          </a:p>
          <a:p>
            <a:pPr lvl="0" rtl="0">
              <a:spcBef>
                <a:spcPts val="0"/>
              </a:spcBef>
              <a:buClr>
                <a:schemeClr val="dk1"/>
              </a:buClr>
              <a:buSzPct val="61111"/>
              <a:buFont typeface="Arial"/>
              <a:buNone/>
            </a:pPr>
            <a:r>
              <a:rPr lang="en" sz="1800" b="1">
                <a:solidFill>
                  <a:srgbClr val="4A86E8"/>
                </a:solidFill>
              </a:rPr>
              <a:t>⇒ </a:t>
            </a:r>
            <a:r>
              <a:rPr lang="en" sz="1800"/>
              <a:t>Recycle old cards / manage published cards</a:t>
            </a:r>
          </a:p>
          <a:p>
            <a:pPr lvl="0" rtl="0">
              <a:spcBef>
                <a:spcPts val="0"/>
              </a:spcBef>
              <a:buClr>
                <a:schemeClr val="dk1"/>
              </a:buClr>
              <a:buSzPct val="61111"/>
              <a:buFont typeface="Arial"/>
              <a:buNone/>
            </a:pPr>
            <a:r>
              <a:rPr lang="en" sz="1800" b="1">
                <a:solidFill>
                  <a:srgbClr val="4A86E8"/>
                </a:solidFill>
              </a:rPr>
              <a:t>⇒ </a:t>
            </a:r>
            <a:r>
              <a:rPr lang="en" sz="1800"/>
              <a:t>Compensation system (request / resolve / import)</a:t>
            </a:r>
          </a:p>
          <a:p>
            <a:pPr lvl="0" rtl="0">
              <a:spcBef>
                <a:spcPts val="0"/>
              </a:spcBef>
              <a:buClr>
                <a:schemeClr val="dk1"/>
              </a:buClr>
              <a:buSzPct val="61111"/>
              <a:buFont typeface="Arial"/>
              <a:buNone/>
            </a:pPr>
            <a:r>
              <a:rPr lang="en" sz="1800" b="1">
                <a:solidFill>
                  <a:srgbClr val="4A86E8"/>
                </a:solidFill>
              </a:rPr>
              <a:t>⇒ </a:t>
            </a:r>
            <a:r>
              <a:rPr lang="en" sz="1800"/>
              <a:t>Request new card / claim lost card</a:t>
            </a:r>
          </a:p>
          <a:p>
            <a:pPr lvl="0" rtl="0">
              <a:spcBef>
                <a:spcPts val="0"/>
              </a:spcBef>
              <a:buClr>
                <a:schemeClr val="dk1"/>
              </a:buClr>
              <a:buSzPct val="61111"/>
              <a:buFont typeface="Arial"/>
              <a:buNone/>
            </a:pPr>
            <a:r>
              <a:rPr lang="en" sz="1800" b="1">
                <a:solidFill>
                  <a:srgbClr val="4A86E8"/>
                </a:solidFill>
              </a:rPr>
              <a:t>⇒ </a:t>
            </a:r>
            <a:r>
              <a:rPr lang="en" sz="1800"/>
              <a:t>Card access log / publish history</a:t>
            </a:r>
          </a:p>
          <a:p>
            <a:pPr lvl="0" rtl="0">
              <a:spcBef>
                <a:spcPts val="0"/>
              </a:spcBef>
              <a:buClr>
                <a:schemeClr val="dk1"/>
              </a:buClr>
              <a:buSzPct val="61111"/>
              <a:buFont typeface="Arial"/>
              <a:buNone/>
            </a:pPr>
            <a:r>
              <a:rPr lang="en" sz="1800" b="1">
                <a:solidFill>
                  <a:srgbClr val="4A86E8"/>
                </a:solidFill>
              </a:rPr>
              <a:t>⇒ </a:t>
            </a:r>
            <a:r>
              <a:rPr lang="en" sz="1800"/>
              <a:t>Configurable business rules</a:t>
            </a:r>
          </a:p>
          <a:p>
            <a:pPr lvl="0" rtl="0">
              <a:spcBef>
                <a:spcPts val="0"/>
              </a:spcBef>
              <a:buClr>
                <a:schemeClr val="dk1"/>
              </a:buClr>
              <a:buSzPct val="61111"/>
              <a:buFont typeface="Arial"/>
              <a:buNone/>
            </a:pPr>
            <a:r>
              <a:rPr lang="en" sz="1800" b="1">
                <a:solidFill>
                  <a:srgbClr val="4A86E8"/>
                </a:solidFill>
              </a:rPr>
              <a:t>⇒ </a:t>
            </a:r>
            <a:r>
              <a:rPr lang="en" sz="1800"/>
              <a:t>Manage customer / staff</a:t>
            </a:r>
          </a:p>
          <a:p>
            <a:pPr lvl="0">
              <a:spcBef>
                <a:spcPts val="0"/>
              </a:spcBef>
              <a:buNone/>
            </a:pPr>
            <a:endParaRPr sz="2000" b="1">
              <a:solidFill>
                <a:srgbClr val="00D900"/>
              </a:solidFill>
            </a:endParaRPr>
          </a:p>
        </p:txBody>
      </p:sp>
      <p:sp>
        <p:nvSpPr>
          <p:cNvPr id="1954" name="Shape 195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Shape 1959"/>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a:solidFill>
                  <a:srgbClr val="FFFFFF"/>
                </a:solidFill>
              </a:rPr>
              <a:t>Future plans</a:t>
            </a:r>
          </a:p>
        </p:txBody>
      </p:sp>
      <p:sp>
        <p:nvSpPr>
          <p:cNvPr id="1960" name="Shape 196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Shape 19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Future plans</a:t>
            </a:r>
          </a:p>
        </p:txBody>
      </p:sp>
      <p:pic>
        <p:nvPicPr>
          <p:cNvPr id="1966" name="Shape 1966"/>
          <p:cNvPicPr preferRelativeResize="0"/>
          <p:nvPr/>
        </p:nvPicPr>
        <p:blipFill rotWithShape="1">
          <a:blip r:embed="rId3">
            <a:alphaModFix/>
          </a:blip>
          <a:srcRect t="15931"/>
          <a:stretch/>
        </p:blipFill>
        <p:spPr>
          <a:xfrm>
            <a:off x="697250" y="2670725"/>
            <a:ext cx="4721176" cy="3790275"/>
          </a:xfrm>
          <a:prstGeom prst="rect">
            <a:avLst/>
          </a:prstGeom>
          <a:noFill/>
          <a:ln>
            <a:noFill/>
          </a:ln>
        </p:spPr>
      </p:pic>
      <p:sp>
        <p:nvSpPr>
          <p:cNvPr id="1967" name="Shape 1967"/>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968" name="Shape 1968"/>
          <p:cNvSpPr txBox="1"/>
          <p:nvPr/>
        </p:nvSpPr>
        <p:spPr>
          <a:xfrm>
            <a:off x="3014100" y="1714487"/>
            <a:ext cx="3115799" cy="659399"/>
          </a:xfrm>
          <a:prstGeom prst="rect">
            <a:avLst/>
          </a:prstGeom>
          <a:noFill/>
          <a:ln>
            <a:noFill/>
          </a:ln>
        </p:spPr>
        <p:txBody>
          <a:bodyPr lIns="91425" tIns="91425" rIns="91425" bIns="91425" anchor="t" anchorCtr="0">
            <a:noAutofit/>
          </a:bodyPr>
          <a:lstStyle/>
          <a:p>
            <a:pPr algn="ctr">
              <a:spcBef>
                <a:spcPts val="0"/>
              </a:spcBef>
              <a:buNone/>
            </a:pPr>
            <a:r>
              <a:rPr lang="en" sz="1800" b="1"/>
              <a:t>Isolated Single Service Deployment Model</a:t>
            </a:r>
          </a:p>
        </p:txBody>
      </p:sp>
      <p:sp>
        <p:nvSpPr>
          <p:cNvPr id="1969" name="Shape 1969"/>
          <p:cNvSpPr/>
          <p:nvPr/>
        </p:nvSpPr>
        <p:spPr>
          <a:xfrm>
            <a:off x="199925" y="2379463"/>
            <a:ext cx="5218500" cy="4372799"/>
          </a:xfrm>
          <a:prstGeom prst="ellipse">
            <a:avLst/>
          </a:prstGeom>
          <a:no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70" name="Shape 1970"/>
          <p:cNvSpPr txBox="1"/>
          <p:nvPr/>
        </p:nvSpPr>
        <p:spPr>
          <a:xfrm>
            <a:off x="6557000" y="3099100"/>
            <a:ext cx="2548500" cy="2719200"/>
          </a:xfrm>
          <a:prstGeom prst="rect">
            <a:avLst/>
          </a:prstGeom>
          <a:noFill/>
          <a:ln>
            <a:noFill/>
          </a:ln>
        </p:spPr>
        <p:txBody>
          <a:bodyPr lIns="91425" tIns="91425" rIns="91425" bIns="91425" anchor="t" anchorCtr="0">
            <a:noAutofit/>
          </a:bodyPr>
          <a:lstStyle/>
          <a:p>
            <a:pPr lvl="0" rtl="0">
              <a:spcBef>
                <a:spcPts val="0"/>
              </a:spcBef>
              <a:buClr>
                <a:schemeClr val="dk1"/>
              </a:buClr>
              <a:buSzPct val="36666"/>
              <a:buFont typeface="Arial"/>
              <a:buNone/>
            </a:pPr>
            <a:r>
              <a:rPr lang="en" sz="3000">
                <a:solidFill>
                  <a:schemeClr val="dk1"/>
                </a:solidFill>
              </a:rPr>
              <a:t>Company A</a:t>
            </a:r>
          </a:p>
          <a:p>
            <a:pPr lvl="0" rtl="0">
              <a:spcBef>
                <a:spcPts val="0"/>
              </a:spcBef>
              <a:buClr>
                <a:schemeClr val="dk1"/>
              </a:buClr>
              <a:buSzPct val="36666"/>
              <a:buFont typeface="Arial"/>
              <a:buNone/>
            </a:pPr>
            <a:r>
              <a:rPr lang="en" sz="3000">
                <a:solidFill>
                  <a:schemeClr val="dk1"/>
                </a:solidFill>
              </a:rPr>
              <a:t>Company B</a:t>
            </a:r>
          </a:p>
          <a:p>
            <a:pPr lvl="0" rtl="0">
              <a:spcBef>
                <a:spcPts val="0"/>
              </a:spcBef>
              <a:buNone/>
            </a:pPr>
            <a:r>
              <a:rPr lang="en" sz="3000">
                <a:solidFill>
                  <a:schemeClr val="dk1"/>
                </a:solidFill>
              </a:rPr>
              <a:t>Company C</a:t>
            </a:r>
          </a:p>
          <a:p>
            <a:pPr lvl="0" rtl="0">
              <a:spcBef>
                <a:spcPts val="0"/>
              </a:spcBef>
              <a:buClr>
                <a:schemeClr val="dk1"/>
              </a:buClr>
              <a:buSzPct val="36666"/>
              <a:buFont typeface="Arial"/>
              <a:buNone/>
            </a:pPr>
            <a:r>
              <a:rPr lang="en" sz="3000">
                <a:solidFill>
                  <a:schemeClr val="dk1"/>
                </a:solidFill>
              </a:rPr>
              <a:t>Company D</a:t>
            </a:r>
          </a:p>
          <a:p>
            <a:pPr rtl="0">
              <a:spcBef>
                <a:spcPts val="0"/>
              </a:spcBef>
              <a:buNone/>
            </a:pPr>
            <a:r>
              <a:rPr lang="en" sz="3000"/>
              <a:t>...</a:t>
            </a:r>
          </a:p>
          <a:p>
            <a:pPr>
              <a:spcBef>
                <a:spcPts val="0"/>
              </a:spcBef>
              <a:buNone/>
            </a:pPr>
            <a:endParaRPr sz="3000"/>
          </a:p>
        </p:txBody>
      </p:sp>
      <p:cxnSp>
        <p:nvCxnSpPr>
          <p:cNvPr id="1971" name="Shape 1971"/>
          <p:cNvCxnSpPr>
            <a:stCxn id="1969" idx="6"/>
          </p:cNvCxnSpPr>
          <p:nvPr/>
        </p:nvCxnSpPr>
        <p:spPr>
          <a:xfrm rot="10800000" flipH="1">
            <a:off x="5418425" y="3518863"/>
            <a:ext cx="1059600" cy="1047000"/>
          </a:xfrm>
          <a:prstGeom prst="straightConnector1">
            <a:avLst/>
          </a:prstGeom>
          <a:noFill/>
          <a:ln w="38100" cap="flat" cmpd="sng">
            <a:solidFill>
              <a:schemeClr val="dk2"/>
            </a:solidFill>
            <a:prstDash val="solid"/>
            <a:round/>
            <a:headEnd type="none" w="lg" len="lg"/>
            <a:tailEnd type="triangle" w="lg" len="lg"/>
          </a:ln>
        </p:spPr>
      </p:cxnSp>
      <p:cxnSp>
        <p:nvCxnSpPr>
          <p:cNvPr id="1972" name="Shape 1972"/>
          <p:cNvCxnSpPr>
            <a:stCxn id="1969" idx="6"/>
          </p:cNvCxnSpPr>
          <p:nvPr/>
        </p:nvCxnSpPr>
        <p:spPr>
          <a:xfrm rot="10800000" flipH="1">
            <a:off x="5418425" y="3898963"/>
            <a:ext cx="1119600" cy="666900"/>
          </a:xfrm>
          <a:prstGeom prst="straightConnector1">
            <a:avLst/>
          </a:prstGeom>
          <a:noFill/>
          <a:ln w="38100" cap="flat" cmpd="sng">
            <a:solidFill>
              <a:schemeClr val="dk2"/>
            </a:solidFill>
            <a:prstDash val="solid"/>
            <a:round/>
            <a:headEnd type="none" w="lg" len="lg"/>
            <a:tailEnd type="triangle" w="lg" len="lg"/>
          </a:ln>
        </p:spPr>
      </p:cxnSp>
      <p:cxnSp>
        <p:nvCxnSpPr>
          <p:cNvPr id="1973" name="Shape 1973"/>
          <p:cNvCxnSpPr>
            <a:stCxn id="1969" idx="6"/>
          </p:cNvCxnSpPr>
          <p:nvPr/>
        </p:nvCxnSpPr>
        <p:spPr>
          <a:xfrm rot="10800000" flipH="1">
            <a:off x="5418425" y="4418263"/>
            <a:ext cx="1040100" cy="147600"/>
          </a:xfrm>
          <a:prstGeom prst="straightConnector1">
            <a:avLst/>
          </a:prstGeom>
          <a:noFill/>
          <a:ln w="38100" cap="flat" cmpd="sng">
            <a:solidFill>
              <a:schemeClr val="dk2"/>
            </a:solidFill>
            <a:prstDash val="solid"/>
            <a:round/>
            <a:headEnd type="none" w="lg" len="lg"/>
            <a:tailEnd type="triangle" w="lg" len="lg"/>
          </a:ln>
        </p:spPr>
      </p:cxnSp>
      <p:cxnSp>
        <p:nvCxnSpPr>
          <p:cNvPr id="1974" name="Shape 1974"/>
          <p:cNvCxnSpPr>
            <a:stCxn id="1969" idx="6"/>
          </p:cNvCxnSpPr>
          <p:nvPr/>
        </p:nvCxnSpPr>
        <p:spPr>
          <a:xfrm>
            <a:off x="5418425" y="4565863"/>
            <a:ext cx="1159799" cy="312600"/>
          </a:xfrm>
          <a:prstGeom prst="straightConnector1">
            <a:avLst/>
          </a:prstGeom>
          <a:noFill/>
          <a:ln w="38100" cap="flat" cmpd="sng">
            <a:solidFill>
              <a:schemeClr val="dk2"/>
            </a:solidFill>
            <a:prstDash val="solid"/>
            <a:round/>
            <a:headEnd type="none" w="lg" len="lg"/>
            <a:tailEnd type="triangle" w="lg" len="lg"/>
          </a:ln>
        </p:spPr>
      </p:cxnSp>
      <p:cxnSp>
        <p:nvCxnSpPr>
          <p:cNvPr id="1975" name="Shape 1975"/>
          <p:cNvCxnSpPr>
            <a:stCxn id="1969" idx="6"/>
          </p:cNvCxnSpPr>
          <p:nvPr/>
        </p:nvCxnSpPr>
        <p:spPr>
          <a:xfrm>
            <a:off x="5418425" y="4565863"/>
            <a:ext cx="1079700" cy="692700"/>
          </a:xfrm>
          <a:prstGeom prst="straightConnector1">
            <a:avLst/>
          </a:prstGeom>
          <a:noFill/>
          <a:ln w="38100" cap="flat" cmpd="sng">
            <a:solidFill>
              <a:schemeClr val="dk2"/>
            </a:solidFill>
            <a:prstDash val="solid"/>
            <a:round/>
            <a:headEnd type="none" w="lg" len="lg"/>
            <a:tailEnd type="triangle" w="lg" len="lg"/>
          </a:ln>
        </p:spPr>
      </p:cxnSp>
      <p:cxnSp>
        <p:nvCxnSpPr>
          <p:cNvPr id="1976" name="Shape 1976"/>
          <p:cNvCxnSpPr/>
          <p:nvPr/>
        </p:nvCxnSpPr>
        <p:spPr>
          <a:xfrm>
            <a:off x="5898275" y="4918575"/>
            <a:ext cx="219899" cy="1279499"/>
          </a:xfrm>
          <a:prstGeom prst="straightConnector1">
            <a:avLst/>
          </a:prstGeom>
          <a:noFill/>
          <a:ln w="19050" cap="flat" cmpd="sng">
            <a:solidFill>
              <a:srgbClr val="000000"/>
            </a:solidFill>
            <a:prstDash val="dash"/>
            <a:round/>
            <a:headEnd type="none" w="lg" len="lg"/>
            <a:tailEnd type="none" w="lg" len="lg"/>
          </a:ln>
        </p:spPr>
      </p:cxnSp>
      <p:sp>
        <p:nvSpPr>
          <p:cNvPr id="1977" name="Shape 1977"/>
          <p:cNvSpPr txBox="1"/>
          <p:nvPr/>
        </p:nvSpPr>
        <p:spPr>
          <a:xfrm>
            <a:off x="5318450" y="6148400"/>
            <a:ext cx="2548500" cy="312599"/>
          </a:xfrm>
          <a:prstGeom prst="rect">
            <a:avLst/>
          </a:prstGeom>
          <a:noFill/>
          <a:ln>
            <a:noFill/>
          </a:ln>
        </p:spPr>
        <p:txBody>
          <a:bodyPr lIns="91425" tIns="91425" rIns="91425" bIns="91425" anchor="t" anchorCtr="0">
            <a:noAutofit/>
          </a:bodyPr>
          <a:lstStyle/>
          <a:p>
            <a:pPr>
              <a:spcBef>
                <a:spcPts val="0"/>
              </a:spcBef>
              <a:buNone/>
            </a:pPr>
            <a:r>
              <a:rPr lang="en" sz="1800"/>
              <a:t>Deploy to company</a:t>
            </a:r>
          </a:p>
        </p:txBody>
      </p: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Shape 198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Future plans</a:t>
            </a:r>
          </a:p>
        </p:txBody>
      </p:sp>
      <p:pic>
        <p:nvPicPr>
          <p:cNvPr id="1983" name="Shape 1983"/>
          <p:cNvPicPr preferRelativeResize="0"/>
          <p:nvPr/>
        </p:nvPicPr>
        <p:blipFill>
          <a:blip r:embed="rId3">
            <a:alphaModFix/>
          </a:blip>
          <a:stretch>
            <a:fillRect/>
          </a:stretch>
        </p:blipFill>
        <p:spPr>
          <a:xfrm>
            <a:off x="76200" y="2088267"/>
            <a:ext cx="8991602" cy="3810982"/>
          </a:xfrm>
          <a:prstGeom prst="rect">
            <a:avLst/>
          </a:prstGeom>
          <a:noFill/>
          <a:ln>
            <a:noFill/>
          </a:ln>
        </p:spPr>
      </p:pic>
      <p:sp>
        <p:nvSpPr>
          <p:cNvPr id="1984" name="Shape 198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pic>
        <p:nvPicPr>
          <p:cNvPr id="1989" name="Shape 1989"/>
          <p:cNvPicPr preferRelativeResize="0"/>
          <p:nvPr/>
        </p:nvPicPr>
        <p:blipFill rotWithShape="1">
          <a:blip r:embed="rId3">
            <a:alphaModFix/>
          </a:blip>
          <a:srcRect t="18314"/>
          <a:stretch/>
        </p:blipFill>
        <p:spPr>
          <a:xfrm>
            <a:off x="807537" y="2638051"/>
            <a:ext cx="4323225" cy="3855625"/>
          </a:xfrm>
          <a:prstGeom prst="rect">
            <a:avLst/>
          </a:prstGeom>
          <a:noFill/>
          <a:ln>
            <a:noFill/>
          </a:ln>
        </p:spPr>
      </p:pic>
      <p:sp>
        <p:nvSpPr>
          <p:cNvPr id="1990" name="Shape 1990"/>
          <p:cNvSpPr/>
          <p:nvPr/>
        </p:nvSpPr>
        <p:spPr>
          <a:xfrm>
            <a:off x="199925" y="2379463"/>
            <a:ext cx="5218500" cy="4372799"/>
          </a:xfrm>
          <a:prstGeom prst="ellipse">
            <a:avLst/>
          </a:prstGeom>
          <a:no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91" name="Shape 1991"/>
          <p:cNvSpPr txBox="1"/>
          <p:nvPr/>
        </p:nvSpPr>
        <p:spPr>
          <a:xfrm>
            <a:off x="6557000" y="3099100"/>
            <a:ext cx="2548500" cy="27192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1"/>
                </a:solidFill>
              </a:rPr>
              <a:t>Company A</a:t>
            </a:r>
          </a:p>
          <a:p>
            <a:pPr lvl="0" rtl="0">
              <a:spcBef>
                <a:spcPts val="0"/>
              </a:spcBef>
              <a:buNone/>
            </a:pPr>
            <a:r>
              <a:rPr lang="en" sz="3000">
                <a:solidFill>
                  <a:schemeClr val="dk1"/>
                </a:solidFill>
              </a:rPr>
              <a:t>Company B</a:t>
            </a:r>
          </a:p>
          <a:p>
            <a:pPr lvl="0" rtl="0">
              <a:spcBef>
                <a:spcPts val="0"/>
              </a:spcBef>
              <a:buNone/>
            </a:pPr>
            <a:r>
              <a:rPr lang="en" sz="3000">
                <a:solidFill>
                  <a:schemeClr val="dk1"/>
                </a:solidFill>
              </a:rPr>
              <a:t>Company C</a:t>
            </a:r>
          </a:p>
          <a:p>
            <a:pPr lvl="0" rtl="0">
              <a:spcBef>
                <a:spcPts val="0"/>
              </a:spcBef>
              <a:buNone/>
            </a:pPr>
            <a:r>
              <a:rPr lang="en" sz="3000">
                <a:solidFill>
                  <a:schemeClr val="dk1"/>
                </a:solidFill>
              </a:rPr>
              <a:t>Company D</a:t>
            </a:r>
          </a:p>
          <a:p>
            <a:pPr lvl="0" rtl="0">
              <a:spcBef>
                <a:spcPts val="0"/>
              </a:spcBef>
              <a:buNone/>
            </a:pPr>
            <a:r>
              <a:rPr lang="en" sz="3000"/>
              <a:t>...</a:t>
            </a:r>
          </a:p>
          <a:p>
            <a:pPr lvl="0" rtl="0">
              <a:spcBef>
                <a:spcPts val="0"/>
              </a:spcBef>
              <a:buNone/>
            </a:pPr>
            <a:endParaRPr sz="3000"/>
          </a:p>
        </p:txBody>
      </p:sp>
      <p:cxnSp>
        <p:nvCxnSpPr>
          <p:cNvPr id="1992" name="Shape 1992"/>
          <p:cNvCxnSpPr>
            <a:stCxn id="1990" idx="6"/>
          </p:cNvCxnSpPr>
          <p:nvPr/>
        </p:nvCxnSpPr>
        <p:spPr>
          <a:xfrm rot="10800000" flipH="1">
            <a:off x="5418425" y="3518863"/>
            <a:ext cx="1059600" cy="1047000"/>
          </a:xfrm>
          <a:prstGeom prst="straightConnector1">
            <a:avLst/>
          </a:prstGeom>
          <a:noFill/>
          <a:ln w="38100" cap="flat" cmpd="sng">
            <a:solidFill>
              <a:schemeClr val="dk2"/>
            </a:solidFill>
            <a:prstDash val="solid"/>
            <a:round/>
            <a:headEnd type="none" w="lg" len="lg"/>
            <a:tailEnd type="triangle" w="lg" len="lg"/>
          </a:ln>
        </p:spPr>
      </p:cxnSp>
      <p:cxnSp>
        <p:nvCxnSpPr>
          <p:cNvPr id="1993" name="Shape 1993"/>
          <p:cNvCxnSpPr>
            <a:stCxn id="1990" idx="6"/>
          </p:cNvCxnSpPr>
          <p:nvPr/>
        </p:nvCxnSpPr>
        <p:spPr>
          <a:xfrm rot="10800000" flipH="1">
            <a:off x="5418425" y="3898963"/>
            <a:ext cx="1119600" cy="666900"/>
          </a:xfrm>
          <a:prstGeom prst="straightConnector1">
            <a:avLst/>
          </a:prstGeom>
          <a:noFill/>
          <a:ln w="38100" cap="flat" cmpd="sng">
            <a:solidFill>
              <a:schemeClr val="dk2"/>
            </a:solidFill>
            <a:prstDash val="solid"/>
            <a:round/>
            <a:headEnd type="none" w="lg" len="lg"/>
            <a:tailEnd type="triangle" w="lg" len="lg"/>
          </a:ln>
        </p:spPr>
      </p:cxnSp>
      <p:cxnSp>
        <p:nvCxnSpPr>
          <p:cNvPr id="1994" name="Shape 1994"/>
          <p:cNvCxnSpPr>
            <a:stCxn id="1990" idx="6"/>
          </p:cNvCxnSpPr>
          <p:nvPr/>
        </p:nvCxnSpPr>
        <p:spPr>
          <a:xfrm rot="10800000" flipH="1">
            <a:off x="5418425" y="4418263"/>
            <a:ext cx="1040100" cy="147600"/>
          </a:xfrm>
          <a:prstGeom prst="straightConnector1">
            <a:avLst/>
          </a:prstGeom>
          <a:noFill/>
          <a:ln w="38100" cap="flat" cmpd="sng">
            <a:solidFill>
              <a:schemeClr val="dk2"/>
            </a:solidFill>
            <a:prstDash val="solid"/>
            <a:round/>
            <a:headEnd type="none" w="lg" len="lg"/>
            <a:tailEnd type="triangle" w="lg" len="lg"/>
          </a:ln>
        </p:spPr>
      </p:cxnSp>
      <p:cxnSp>
        <p:nvCxnSpPr>
          <p:cNvPr id="1995" name="Shape 1995"/>
          <p:cNvCxnSpPr>
            <a:stCxn id="1990" idx="6"/>
          </p:cNvCxnSpPr>
          <p:nvPr/>
        </p:nvCxnSpPr>
        <p:spPr>
          <a:xfrm>
            <a:off x="5418425" y="4565863"/>
            <a:ext cx="1159799" cy="312600"/>
          </a:xfrm>
          <a:prstGeom prst="straightConnector1">
            <a:avLst/>
          </a:prstGeom>
          <a:noFill/>
          <a:ln w="38100" cap="flat" cmpd="sng">
            <a:solidFill>
              <a:schemeClr val="dk2"/>
            </a:solidFill>
            <a:prstDash val="solid"/>
            <a:round/>
            <a:headEnd type="none" w="lg" len="lg"/>
            <a:tailEnd type="triangle" w="lg" len="lg"/>
          </a:ln>
        </p:spPr>
      </p:cxnSp>
      <p:cxnSp>
        <p:nvCxnSpPr>
          <p:cNvPr id="1996" name="Shape 1996"/>
          <p:cNvCxnSpPr>
            <a:stCxn id="1990" idx="6"/>
          </p:cNvCxnSpPr>
          <p:nvPr/>
        </p:nvCxnSpPr>
        <p:spPr>
          <a:xfrm>
            <a:off x="5418425" y="4565863"/>
            <a:ext cx="1079700" cy="692700"/>
          </a:xfrm>
          <a:prstGeom prst="straightConnector1">
            <a:avLst/>
          </a:prstGeom>
          <a:noFill/>
          <a:ln w="38100" cap="flat" cmpd="sng">
            <a:solidFill>
              <a:schemeClr val="dk2"/>
            </a:solidFill>
            <a:prstDash val="solid"/>
            <a:round/>
            <a:headEnd type="none" w="lg" len="lg"/>
            <a:tailEnd type="triangle" w="lg" len="lg"/>
          </a:ln>
        </p:spPr>
      </p:cxnSp>
      <p:cxnSp>
        <p:nvCxnSpPr>
          <p:cNvPr id="1997" name="Shape 1997"/>
          <p:cNvCxnSpPr/>
          <p:nvPr/>
        </p:nvCxnSpPr>
        <p:spPr>
          <a:xfrm>
            <a:off x="5898275" y="4918575"/>
            <a:ext cx="219899" cy="1279499"/>
          </a:xfrm>
          <a:prstGeom prst="straightConnector1">
            <a:avLst/>
          </a:prstGeom>
          <a:noFill/>
          <a:ln w="19050" cap="flat" cmpd="sng">
            <a:solidFill>
              <a:srgbClr val="000000"/>
            </a:solidFill>
            <a:prstDash val="dash"/>
            <a:round/>
            <a:headEnd type="none" w="lg" len="lg"/>
            <a:tailEnd type="none" w="lg" len="lg"/>
          </a:ln>
        </p:spPr>
      </p:cxnSp>
      <p:sp>
        <p:nvSpPr>
          <p:cNvPr id="1998" name="Shape 1998"/>
          <p:cNvSpPr txBox="1"/>
          <p:nvPr/>
        </p:nvSpPr>
        <p:spPr>
          <a:xfrm>
            <a:off x="5318450" y="6148400"/>
            <a:ext cx="2548500" cy="312599"/>
          </a:xfrm>
          <a:prstGeom prst="rect">
            <a:avLst/>
          </a:prstGeom>
          <a:noFill/>
          <a:ln>
            <a:noFill/>
          </a:ln>
        </p:spPr>
        <p:txBody>
          <a:bodyPr lIns="91425" tIns="91425" rIns="91425" bIns="91425" anchor="t" anchorCtr="0">
            <a:noAutofit/>
          </a:bodyPr>
          <a:lstStyle/>
          <a:p>
            <a:pPr lvl="0" rtl="0">
              <a:spcBef>
                <a:spcPts val="0"/>
              </a:spcBef>
              <a:buNone/>
            </a:pPr>
            <a:r>
              <a:rPr lang="en" sz="1800"/>
              <a:t>Deploy to company</a:t>
            </a:r>
          </a:p>
        </p:txBody>
      </p:sp>
      <p:sp>
        <p:nvSpPr>
          <p:cNvPr id="1999" name="Shape 199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Future plans</a:t>
            </a:r>
          </a:p>
        </p:txBody>
      </p:sp>
      <p:sp>
        <p:nvSpPr>
          <p:cNvPr id="2000" name="Shape 200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2001" name="Shape 2001"/>
          <p:cNvSpPr txBox="1"/>
          <p:nvPr/>
        </p:nvSpPr>
        <p:spPr>
          <a:xfrm>
            <a:off x="3137700" y="1677437"/>
            <a:ext cx="2868600" cy="650999"/>
          </a:xfrm>
          <a:prstGeom prst="rect">
            <a:avLst/>
          </a:prstGeom>
          <a:noFill/>
          <a:ln>
            <a:noFill/>
          </a:ln>
        </p:spPr>
        <p:txBody>
          <a:bodyPr lIns="91425" tIns="91425" rIns="91425" bIns="91425" anchor="t" anchorCtr="0">
            <a:noAutofit/>
          </a:bodyPr>
          <a:lstStyle/>
          <a:p>
            <a:pPr lvl="0" algn="ctr" rtl="0">
              <a:spcBef>
                <a:spcPts val="0"/>
              </a:spcBef>
              <a:buClr>
                <a:schemeClr val="dk1"/>
              </a:buClr>
              <a:buSzPct val="61111"/>
              <a:buFont typeface="Arial"/>
              <a:buNone/>
            </a:pPr>
            <a:r>
              <a:rPr lang="en" sz="1800" b="1">
                <a:solidFill>
                  <a:schemeClr val="dk1"/>
                </a:solidFill>
              </a:rPr>
              <a:t>Isolated Multiple Service Deployment Model</a:t>
            </a:r>
          </a:p>
          <a:p>
            <a:pPr>
              <a:spcBef>
                <a:spcPts val="0"/>
              </a:spcBef>
              <a:buNone/>
            </a:pPr>
            <a:endParaRPr/>
          </a:p>
        </p:txBody>
      </p:sp>
      <p:grpSp>
        <p:nvGrpSpPr>
          <p:cNvPr id="2002" name="Shape 2002"/>
          <p:cNvGrpSpPr/>
          <p:nvPr/>
        </p:nvGrpSpPr>
        <p:grpSpPr>
          <a:xfrm>
            <a:off x="3567924" y="3099107"/>
            <a:ext cx="1159874" cy="964837"/>
            <a:chOff x="6841007" y="1122320"/>
            <a:chExt cx="1481700" cy="1232546"/>
          </a:xfrm>
        </p:grpSpPr>
        <p:grpSp>
          <p:nvGrpSpPr>
            <p:cNvPr id="2003" name="Shape 2003"/>
            <p:cNvGrpSpPr/>
            <p:nvPr/>
          </p:nvGrpSpPr>
          <p:grpSpPr>
            <a:xfrm rot="-880933">
              <a:off x="7025919" y="1252736"/>
              <a:ext cx="1111877" cy="642612"/>
              <a:chOff x="6437825" y="1680725"/>
              <a:chExt cx="1635599" cy="945300"/>
            </a:xfrm>
          </p:grpSpPr>
          <p:sp>
            <p:nvSpPr>
              <p:cNvPr id="2004" name="Shape 2004"/>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05" name="Shape 2005"/>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2006" name="Shape 2006"/>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007" name="Shape 2007"/>
              <p:cNvSpPr txBox="1"/>
              <p:nvPr/>
            </p:nvSpPr>
            <p:spPr>
              <a:xfrm>
                <a:off x="6828640" y="1999578"/>
                <a:ext cx="808800" cy="479999"/>
              </a:xfrm>
              <a:prstGeom prst="rect">
                <a:avLst/>
              </a:prstGeom>
              <a:noFill/>
              <a:ln>
                <a:noFill/>
              </a:ln>
            </p:spPr>
            <p:txBody>
              <a:bodyPr lIns="91425" tIns="91425" rIns="91425" bIns="91425" anchor="t" anchorCtr="0">
                <a:noAutofit/>
              </a:bodyPr>
              <a:lstStyle/>
              <a:p>
                <a:pPr lvl="0" algn="ctr" rtl="0">
                  <a:spcBef>
                    <a:spcPts val="0"/>
                  </a:spcBef>
                  <a:buNone/>
                </a:pPr>
                <a:r>
                  <a:rPr lang="en" sz="900" b="1">
                    <a:solidFill>
                      <a:srgbClr val="999999"/>
                    </a:solidFill>
                  </a:rPr>
                  <a:t>NFC</a:t>
                </a:r>
              </a:p>
            </p:txBody>
          </p:sp>
        </p:grpSp>
        <p:sp>
          <p:nvSpPr>
            <p:cNvPr id="2008" name="Shape 2008"/>
            <p:cNvSpPr txBox="1"/>
            <p:nvPr/>
          </p:nvSpPr>
          <p:spPr>
            <a:xfrm>
              <a:off x="6841007" y="2025767"/>
              <a:ext cx="1481700" cy="329100"/>
            </a:xfrm>
            <a:prstGeom prst="rect">
              <a:avLst/>
            </a:prstGeom>
            <a:noFill/>
            <a:ln>
              <a:noFill/>
            </a:ln>
          </p:spPr>
          <p:txBody>
            <a:bodyPr lIns="91425" tIns="91425" rIns="91425" bIns="91425" anchor="t" anchorCtr="0">
              <a:noAutofit/>
            </a:bodyPr>
            <a:lstStyle/>
            <a:p>
              <a:pPr lvl="0" algn="ctr" rtl="0">
                <a:spcBef>
                  <a:spcPts val="0"/>
                </a:spcBef>
                <a:buNone/>
              </a:pPr>
              <a:r>
                <a:rPr lang="en" sz="1200" b="1"/>
                <a:t>Only 1 card</a:t>
              </a:r>
            </a:p>
          </p:txBody>
        </p:sp>
      </p:grpSp>
      <p:grpSp>
        <p:nvGrpSpPr>
          <p:cNvPr id="2009" name="Shape 2009"/>
          <p:cNvGrpSpPr/>
          <p:nvPr/>
        </p:nvGrpSpPr>
        <p:grpSpPr>
          <a:xfrm>
            <a:off x="3361080" y="4221046"/>
            <a:ext cx="1573578" cy="197233"/>
            <a:chOff x="6289251" y="2193500"/>
            <a:chExt cx="3057273" cy="383200"/>
          </a:xfrm>
        </p:grpSpPr>
        <p:sp>
          <p:nvSpPr>
            <p:cNvPr id="2010" name="Shape 2010"/>
            <p:cNvSpPr/>
            <p:nvPr/>
          </p:nvSpPr>
          <p:spPr>
            <a:xfrm>
              <a:off x="6289251" y="2193500"/>
              <a:ext cx="1533375" cy="383200"/>
            </a:xfrm>
            <a:custGeom>
              <a:avLst/>
              <a:gdLst/>
              <a:ahLst/>
              <a:cxnLst/>
              <a:rect l="0" t="0" r="0" b="0"/>
              <a:pathLst>
                <a:path w="61335" h="15328" extrusionOk="0">
                  <a:moveTo>
                    <a:pt x="22" y="15328"/>
                  </a:moveTo>
                  <a:cubicBezTo>
                    <a:pt x="1079" y="13918"/>
                    <a:pt x="-2180" y="8544"/>
                    <a:pt x="6365" y="6871"/>
                  </a:cubicBezTo>
                  <a:cubicBezTo>
                    <a:pt x="14910" y="5197"/>
                    <a:pt x="42130" y="6431"/>
                    <a:pt x="51292" y="5286"/>
                  </a:cubicBezTo>
                  <a:cubicBezTo>
                    <a:pt x="60453" y="4140"/>
                    <a:pt x="59661" y="881"/>
                    <a:pt x="61335" y="0"/>
                  </a:cubicBezTo>
                </a:path>
              </a:pathLst>
            </a:custGeom>
            <a:noFill/>
            <a:ln w="38100" cap="flat" cmpd="sng">
              <a:solidFill>
                <a:schemeClr val="dk2"/>
              </a:solidFill>
              <a:prstDash val="solid"/>
              <a:round/>
              <a:headEnd type="none" w="lg" len="lg"/>
              <a:tailEnd type="none" w="lg" len="lg"/>
            </a:ln>
          </p:spPr>
        </p:sp>
        <p:sp>
          <p:nvSpPr>
            <p:cNvPr id="2011" name="Shape 2011"/>
            <p:cNvSpPr/>
            <p:nvPr/>
          </p:nvSpPr>
          <p:spPr>
            <a:xfrm flipH="1">
              <a:off x="7813150" y="2193500"/>
              <a:ext cx="1533375" cy="383200"/>
            </a:xfrm>
            <a:custGeom>
              <a:avLst/>
              <a:gdLst/>
              <a:ahLst/>
              <a:cxnLst/>
              <a:rect l="0" t="0" r="0" b="0"/>
              <a:pathLst>
                <a:path w="61335" h="15328" extrusionOk="0">
                  <a:moveTo>
                    <a:pt x="22" y="15328"/>
                  </a:moveTo>
                  <a:cubicBezTo>
                    <a:pt x="1079" y="13918"/>
                    <a:pt x="-2180" y="8544"/>
                    <a:pt x="6365" y="6871"/>
                  </a:cubicBezTo>
                  <a:cubicBezTo>
                    <a:pt x="14910" y="5197"/>
                    <a:pt x="42130" y="6431"/>
                    <a:pt x="51292" y="5286"/>
                  </a:cubicBezTo>
                  <a:cubicBezTo>
                    <a:pt x="60453" y="4140"/>
                    <a:pt x="59661" y="881"/>
                    <a:pt x="61335" y="0"/>
                  </a:cubicBezTo>
                </a:path>
              </a:pathLst>
            </a:custGeom>
            <a:noFill/>
            <a:ln w="38100" cap="flat" cmpd="sng">
              <a:solidFill>
                <a:schemeClr val="dk2"/>
              </a:solidFill>
              <a:prstDash val="solid"/>
              <a:round/>
              <a:headEnd type="none" w="lg" len="lg"/>
              <a:tailEnd type="none" w="lg" len="lg"/>
            </a:ln>
          </p:spPr>
        </p:sp>
      </p:gr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Shape 201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Future plans</a:t>
            </a:r>
          </a:p>
        </p:txBody>
      </p:sp>
      <p:pic>
        <p:nvPicPr>
          <p:cNvPr id="2017" name="Shape 2017"/>
          <p:cNvPicPr preferRelativeResize="0"/>
          <p:nvPr/>
        </p:nvPicPr>
        <p:blipFill>
          <a:blip r:embed="rId3">
            <a:alphaModFix/>
          </a:blip>
          <a:stretch>
            <a:fillRect/>
          </a:stretch>
        </p:blipFill>
        <p:spPr>
          <a:xfrm>
            <a:off x="1341238" y="1595249"/>
            <a:ext cx="6461527" cy="5262751"/>
          </a:xfrm>
          <a:prstGeom prst="rect">
            <a:avLst/>
          </a:prstGeom>
          <a:noFill/>
          <a:ln>
            <a:noFill/>
          </a:ln>
        </p:spPr>
      </p:pic>
      <p:sp>
        <p:nvSpPr>
          <p:cNvPr id="2018" name="Shape 201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Shape 202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Future plans</a:t>
            </a:r>
          </a:p>
        </p:txBody>
      </p:sp>
      <p:pic>
        <p:nvPicPr>
          <p:cNvPr id="2024" name="Shape 2024"/>
          <p:cNvPicPr preferRelativeResize="0"/>
          <p:nvPr/>
        </p:nvPicPr>
        <p:blipFill>
          <a:blip r:embed="rId3">
            <a:alphaModFix/>
          </a:blip>
          <a:stretch>
            <a:fillRect/>
          </a:stretch>
        </p:blipFill>
        <p:spPr>
          <a:xfrm>
            <a:off x="1036475" y="1606374"/>
            <a:ext cx="7289875" cy="5027624"/>
          </a:xfrm>
          <a:prstGeom prst="rect">
            <a:avLst/>
          </a:prstGeom>
          <a:noFill/>
          <a:ln>
            <a:noFill/>
          </a:ln>
        </p:spPr>
      </p:pic>
      <p:sp>
        <p:nvSpPr>
          <p:cNvPr id="2025" name="Shape 202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Shape 20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Future plans</a:t>
            </a:r>
          </a:p>
        </p:txBody>
      </p:sp>
      <p:pic>
        <p:nvPicPr>
          <p:cNvPr id="2031" name="Shape 2031"/>
          <p:cNvPicPr preferRelativeResize="0"/>
          <p:nvPr/>
        </p:nvPicPr>
        <p:blipFill>
          <a:blip r:embed="rId3">
            <a:alphaModFix/>
          </a:blip>
          <a:stretch>
            <a:fillRect/>
          </a:stretch>
        </p:blipFill>
        <p:spPr>
          <a:xfrm>
            <a:off x="0" y="1723713"/>
            <a:ext cx="9143997" cy="4875170"/>
          </a:xfrm>
          <a:prstGeom prst="rect">
            <a:avLst/>
          </a:prstGeom>
          <a:noFill/>
          <a:ln>
            <a:noFill/>
          </a:ln>
        </p:spPr>
      </p:pic>
      <p:sp>
        <p:nvSpPr>
          <p:cNvPr id="2032" name="Shape 203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pic>
        <p:nvPicPr>
          <p:cNvPr id="2033" name="Shape 2033"/>
          <p:cNvPicPr preferRelativeResize="0"/>
          <p:nvPr/>
        </p:nvPicPr>
        <p:blipFill rotWithShape="1">
          <a:blip r:embed="rId4">
            <a:alphaModFix/>
          </a:blip>
          <a:srcRect l="1871" t="5086" r="56543" b="53251"/>
          <a:stretch/>
        </p:blipFill>
        <p:spPr>
          <a:xfrm>
            <a:off x="6198575" y="1723725"/>
            <a:ext cx="2883573" cy="2352951"/>
          </a:xfrm>
          <a:prstGeom prst="rect">
            <a:avLst/>
          </a:prstGeom>
          <a:noFill/>
          <a:ln>
            <a:noFill/>
          </a:ln>
        </p:spPr>
      </p:pic>
      <p:sp>
        <p:nvSpPr>
          <p:cNvPr id="2034" name="Shape 2034"/>
          <p:cNvSpPr/>
          <p:nvPr/>
        </p:nvSpPr>
        <p:spPr>
          <a:xfrm>
            <a:off x="6297500" y="2242050"/>
            <a:ext cx="1071599" cy="4451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35" name="Shape 2035"/>
          <p:cNvSpPr/>
          <p:nvPr/>
        </p:nvSpPr>
        <p:spPr>
          <a:xfrm>
            <a:off x="6297500" y="3400050"/>
            <a:ext cx="1071599" cy="4451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36" name="Shape 2036"/>
          <p:cNvSpPr/>
          <p:nvPr/>
        </p:nvSpPr>
        <p:spPr>
          <a:xfrm>
            <a:off x="8726475" y="2280750"/>
            <a:ext cx="334799" cy="4451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037" name="Shape 2037"/>
          <p:cNvSpPr/>
          <p:nvPr/>
        </p:nvSpPr>
        <p:spPr>
          <a:xfrm>
            <a:off x="8606025" y="3027550"/>
            <a:ext cx="455400" cy="4451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038" name="Shape 2038"/>
          <p:cNvSpPr/>
          <p:nvPr/>
        </p:nvSpPr>
        <p:spPr>
          <a:xfrm>
            <a:off x="8556800" y="3845250"/>
            <a:ext cx="455400" cy="2208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2. Solution</a:t>
            </a:r>
          </a:p>
        </p:txBody>
      </p:sp>
      <p:sp>
        <p:nvSpPr>
          <p:cNvPr id="156" name="Shape 15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a:t>MIC System</a:t>
            </a:r>
          </a:p>
        </p:txBody>
      </p:sp>
      <p:sp>
        <p:nvSpPr>
          <p:cNvPr id="157" name="Shape 15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58" name="Shape 158"/>
          <p:cNvGrpSpPr/>
          <p:nvPr/>
        </p:nvGrpSpPr>
        <p:grpSpPr>
          <a:xfrm>
            <a:off x="4282776" y="2967121"/>
            <a:ext cx="1399768" cy="1283400"/>
            <a:chOff x="2841325" y="2799900"/>
            <a:chExt cx="1788155" cy="1639500"/>
          </a:xfrm>
        </p:grpSpPr>
        <p:pic>
          <p:nvPicPr>
            <p:cNvPr id="159" name="Shape 159"/>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60" name="Shape 160"/>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Printer Application</a:t>
              </a:r>
            </a:p>
          </p:txBody>
        </p:sp>
      </p:grpSp>
      <p:grpSp>
        <p:nvGrpSpPr>
          <p:cNvPr id="161" name="Shape 161"/>
          <p:cNvGrpSpPr/>
          <p:nvPr/>
        </p:nvGrpSpPr>
        <p:grpSpPr>
          <a:xfrm>
            <a:off x="3131383" y="3277876"/>
            <a:ext cx="1209895" cy="1159522"/>
            <a:chOff x="950300" y="3316950"/>
            <a:chExt cx="1545600" cy="1481250"/>
          </a:xfrm>
        </p:grpSpPr>
        <p:pic>
          <p:nvPicPr>
            <p:cNvPr id="162" name="Shape 162"/>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3" name="Shape 163"/>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grpSp>
        <p:nvGrpSpPr>
          <p:cNvPr id="164" name="Shape 164"/>
          <p:cNvGrpSpPr/>
          <p:nvPr/>
        </p:nvGrpSpPr>
        <p:grpSpPr>
          <a:xfrm>
            <a:off x="3266685" y="4540857"/>
            <a:ext cx="969455" cy="994276"/>
            <a:chOff x="6962635" y="1122320"/>
            <a:chExt cx="1238445" cy="1270154"/>
          </a:xfrm>
        </p:grpSpPr>
        <p:grpSp>
          <p:nvGrpSpPr>
            <p:cNvPr id="165" name="Shape 165"/>
            <p:cNvGrpSpPr/>
            <p:nvPr/>
          </p:nvGrpSpPr>
          <p:grpSpPr>
            <a:xfrm rot="-880933">
              <a:off x="7025919" y="1252736"/>
              <a:ext cx="1111877" cy="642612"/>
              <a:chOff x="6437825" y="1680725"/>
              <a:chExt cx="1635599" cy="945300"/>
            </a:xfrm>
          </p:grpSpPr>
          <p:sp>
            <p:nvSpPr>
              <p:cNvPr id="166" name="Shape 166"/>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7" name="Shape 167"/>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68" name="Shape 168"/>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69" name="Shape 169"/>
              <p:cNvSpPr txBox="1"/>
              <p:nvPr/>
            </p:nvSpPr>
            <p:spPr>
              <a:xfrm>
                <a:off x="6828640" y="1999578"/>
                <a:ext cx="808800" cy="479999"/>
              </a:xfrm>
              <a:prstGeom prst="rect">
                <a:avLst/>
              </a:prstGeom>
              <a:noFill/>
              <a:ln>
                <a:noFill/>
              </a:ln>
            </p:spPr>
            <p:txBody>
              <a:bodyPr lIns="91425" tIns="91425" rIns="91425" bIns="91425" anchor="t" anchorCtr="0">
                <a:noAutofit/>
              </a:bodyPr>
              <a:lstStyle/>
              <a:p>
                <a:pPr lvl="0" algn="ctr" rtl="0">
                  <a:spcBef>
                    <a:spcPts val="0"/>
                  </a:spcBef>
                  <a:buNone/>
                </a:pPr>
                <a:r>
                  <a:rPr lang="en" sz="900" b="1">
                    <a:solidFill>
                      <a:srgbClr val="999999"/>
                    </a:solidFill>
                  </a:rPr>
                  <a:t>NFC</a:t>
                </a:r>
              </a:p>
            </p:txBody>
          </p:sp>
        </p:grpSp>
        <p:sp>
          <p:nvSpPr>
            <p:cNvPr id="170" name="Shape 170"/>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sz="1000"/>
                <a:t>NFC Card</a:t>
              </a:r>
            </a:p>
          </p:txBody>
        </p:sp>
      </p:grpSp>
      <p:cxnSp>
        <p:nvCxnSpPr>
          <p:cNvPr id="171" name="Shape 171"/>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2" name="Shape 172"/>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a:t>Centre management application</a:t>
            </a:r>
          </a:p>
        </p:txBody>
      </p:sp>
      <p:cxnSp>
        <p:nvCxnSpPr>
          <p:cNvPr id="173" name="Shape 173"/>
          <p:cNvCxnSpPr/>
          <p:nvPr/>
        </p:nvCxnSpPr>
        <p:spPr>
          <a:xfrm rot="10800000" flipH="1">
            <a:off x="5227054" y="2798044"/>
            <a:ext cx="452999" cy="276300"/>
          </a:xfrm>
          <a:prstGeom prst="straightConnector1">
            <a:avLst/>
          </a:prstGeom>
          <a:noFill/>
          <a:ln w="19050" cap="flat" cmpd="sng">
            <a:solidFill>
              <a:schemeClr val="dk2"/>
            </a:solidFill>
            <a:prstDash val="solid"/>
            <a:round/>
            <a:headEnd type="none" w="lg" len="lg"/>
            <a:tailEnd type="none" w="lg" len="lg"/>
          </a:ln>
        </p:spPr>
      </p:cxnSp>
      <p:sp>
        <p:nvSpPr>
          <p:cNvPr id="174" name="Shape 174"/>
          <p:cNvSpPr txBox="1"/>
          <p:nvPr/>
        </p:nvSpPr>
        <p:spPr>
          <a:xfrm>
            <a:off x="1232900" y="5535068"/>
            <a:ext cx="1867199" cy="397499"/>
          </a:xfrm>
          <a:prstGeom prst="rect">
            <a:avLst/>
          </a:prstGeom>
          <a:noFill/>
          <a:ln>
            <a:noFill/>
          </a:ln>
        </p:spPr>
        <p:txBody>
          <a:bodyPr lIns="91425" tIns="91425" rIns="91425" bIns="91425" anchor="t" anchorCtr="0">
            <a:noAutofit/>
          </a:bodyPr>
          <a:lstStyle/>
          <a:p>
            <a:pPr lvl="0" rtl="0">
              <a:spcBef>
                <a:spcPts val="0"/>
              </a:spcBef>
              <a:buNone/>
            </a:pPr>
            <a:r>
              <a:rPr lang="en"/>
              <a:t>Deliver to customers as Insurance Certificate Card</a:t>
            </a:r>
          </a:p>
        </p:txBody>
      </p:sp>
      <p:cxnSp>
        <p:nvCxnSpPr>
          <p:cNvPr id="175" name="Shape 175"/>
          <p:cNvCxnSpPr>
            <a:stCxn id="167" idx="1"/>
          </p:cNvCxnSpPr>
          <p:nvPr/>
        </p:nvCxnSpPr>
        <p:spPr>
          <a:xfrm flipH="1">
            <a:off x="2786094" y="4917780"/>
            <a:ext cx="529800" cy="630900"/>
          </a:xfrm>
          <a:prstGeom prst="straightConnector1">
            <a:avLst/>
          </a:prstGeom>
          <a:noFill/>
          <a:ln w="19050" cap="flat" cmpd="sng">
            <a:solidFill>
              <a:schemeClr val="dk2"/>
            </a:solidFill>
            <a:prstDash val="solid"/>
            <a:round/>
            <a:headEnd type="none" w="lg" len="lg"/>
            <a:tailEnd type="none" w="lg" len="lg"/>
          </a:ln>
        </p:spPr>
      </p:cxnSp>
      <p:sp>
        <p:nvSpPr>
          <p:cNvPr id="176" name="Shape 17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77" name="Shape 177"/>
          <p:cNvSpPr txBox="1"/>
          <p:nvPr/>
        </p:nvSpPr>
        <p:spPr>
          <a:xfrm>
            <a:off x="5682400" y="2569475"/>
            <a:ext cx="2801399" cy="524699"/>
          </a:xfrm>
          <a:prstGeom prst="rect">
            <a:avLst/>
          </a:prstGeom>
          <a:noFill/>
          <a:ln>
            <a:noFill/>
          </a:ln>
        </p:spPr>
        <p:txBody>
          <a:bodyPr lIns="91425" tIns="91425" rIns="91425" bIns="91425" anchor="t" anchorCtr="0">
            <a:noAutofit/>
          </a:bodyPr>
          <a:lstStyle/>
          <a:p>
            <a:pPr lvl="0" rtl="0">
              <a:spcBef>
                <a:spcPts val="0"/>
              </a:spcBef>
              <a:buNone/>
            </a:pPr>
            <a:r>
              <a:rPr lang="en" b="1"/>
              <a:t>Simulator for printing device</a:t>
            </a:r>
            <a:r>
              <a:rPr lang="en"/>
              <a:t> Assign card to contract</a:t>
            </a:r>
          </a:p>
        </p:txBody>
      </p:sp>
    </p:spTree>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Shape 2043"/>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a:t>Problems</a:t>
            </a:r>
          </a:p>
          <a:p>
            <a:pPr marL="457200" lvl="0" indent="-228600" rtl="0">
              <a:lnSpc>
                <a:spcPct val="100000"/>
              </a:lnSpc>
              <a:spcBef>
                <a:spcPts val="0"/>
              </a:spcBef>
              <a:buAutoNum type="arabicPeriod"/>
            </a:pPr>
            <a:r>
              <a:rPr lang="en"/>
              <a:t>Solution</a:t>
            </a:r>
          </a:p>
          <a:p>
            <a:pPr marL="457200" lvl="0" indent="-228600" rtl="0">
              <a:lnSpc>
                <a:spcPct val="100000"/>
              </a:lnSpc>
              <a:spcBef>
                <a:spcPts val="0"/>
              </a:spcBef>
              <a:buAutoNum type="arabicPeriod"/>
            </a:pPr>
            <a:r>
              <a:rPr lang="en"/>
              <a:t>Feature explanation and demo</a:t>
            </a:r>
          </a:p>
          <a:p>
            <a:pPr marL="914400" lvl="1" indent="-228600" rtl="0">
              <a:lnSpc>
                <a:spcPct val="100000"/>
              </a:lnSpc>
              <a:spcBef>
                <a:spcPts val="0"/>
              </a:spcBef>
              <a:buAutoNum type="alphaLcPeriod"/>
            </a:pPr>
            <a:r>
              <a:rPr lang="en"/>
              <a:t>Contract</a:t>
            </a:r>
          </a:p>
          <a:p>
            <a:pPr marL="914400" lvl="1" indent="-228600" rtl="0">
              <a:lnSpc>
                <a:spcPct val="100000"/>
              </a:lnSpc>
              <a:spcBef>
                <a:spcPts val="0"/>
              </a:spcBef>
              <a:buAutoNum type="alphaLcPeriod"/>
            </a:pPr>
            <a:r>
              <a:rPr lang="en"/>
              <a:t>Card</a:t>
            </a:r>
          </a:p>
          <a:p>
            <a:pPr marL="914400" lvl="1" indent="-228600" rtl="0">
              <a:lnSpc>
                <a:spcPct val="100000"/>
              </a:lnSpc>
              <a:spcBef>
                <a:spcPts val="0"/>
              </a:spcBef>
              <a:buAutoNum type="alphaLcPeriod"/>
            </a:pPr>
            <a:r>
              <a:rPr lang="en"/>
              <a:t>Print and check card</a:t>
            </a:r>
          </a:p>
          <a:p>
            <a:pPr marL="914400" lvl="1" indent="-228600" rtl="0">
              <a:lnSpc>
                <a:spcPct val="100000"/>
              </a:lnSpc>
              <a:spcBef>
                <a:spcPts val="0"/>
              </a:spcBef>
              <a:buAutoNum type="alphaLcPeriod"/>
            </a:pPr>
            <a:r>
              <a:rPr lang="en"/>
              <a:t>Scheduler &amp; notification</a:t>
            </a:r>
          </a:p>
          <a:p>
            <a:pPr marL="914400" lvl="1" indent="-228600" rtl="0">
              <a:lnSpc>
                <a:spcPct val="100000"/>
              </a:lnSpc>
              <a:spcBef>
                <a:spcPts val="0"/>
              </a:spcBef>
              <a:buAutoNum type="alphaLcPeriod"/>
            </a:pPr>
            <a:r>
              <a:rPr lang="en"/>
              <a:t>Renew contract</a:t>
            </a:r>
          </a:p>
          <a:p>
            <a:pPr marL="457200" lvl="0" indent="-228600" rtl="0">
              <a:lnSpc>
                <a:spcPct val="100000"/>
              </a:lnSpc>
              <a:spcBef>
                <a:spcPts val="0"/>
              </a:spcBef>
              <a:buAutoNum type="arabicPeriod"/>
            </a:pPr>
            <a:r>
              <a:rPr lang="en"/>
              <a:t>Future plan</a:t>
            </a:r>
          </a:p>
        </p:txBody>
      </p:sp>
      <p:sp>
        <p:nvSpPr>
          <p:cNvPr id="2044" name="Shape 20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Summary</a:t>
            </a:r>
          </a:p>
        </p:txBody>
      </p:sp>
      <p:sp>
        <p:nvSpPr>
          <p:cNvPr id="2045" name="Shape 204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Shape 2050"/>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a:solidFill>
                  <a:srgbClr val="FFFFFF"/>
                </a:solidFill>
              </a:rPr>
              <a:t>THANKS FOR LISTENING</a:t>
            </a:r>
          </a:p>
          <a:p>
            <a:pPr algn="ctr" rtl="0">
              <a:spcBef>
                <a:spcPts val="0"/>
              </a:spcBef>
              <a:buNone/>
            </a:pPr>
            <a:endParaRPr sz="4800" b="1">
              <a:solidFill>
                <a:srgbClr val="FFFFFF"/>
              </a:solidFill>
            </a:endParaRPr>
          </a:p>
          <a:p>
            <a:pPr lvl="0" algn="ctr" rtl="0">
              <a:spcBef>
                <a:spcPts val="0"/>
              </a:spcBef>
              <a:buNone/>
            </a:pPr>
            <a:r>
              <a:rPr lang="en" sz="9600" b="1">
                <a:solidFill>
                  <a:srgbClr val="FFFFFF"/>
                </a:solidFill>
              </a:rPr>
              <a:t>Q/A</a:t>
            </a:r>
          </a:p>
        </p:txBody>
      </p:sp>
      <p:sp>
        <p:nvSpPr>
          <p:cNvPr id="2051" name="Shape 205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2. Solution</a:t>
            </a:r>
          </a:p>
        </p:txBody>
      </p:sp>
      <p:sp>
        <p:nvSpPr>
          <p:cNvPr id="183" name="Shape 183"/>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a:t>MIC System</a:t>
            </a:r>
          </a:p>
        </p:txBody>
      </p:sp>
      <p:sp>
        <p:nvSpPr>
          <p:cNvPr id="184" name="Shape 184"/>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85" name="Shape 185"/>
          <p:cNvGrpSpPr/>
          <p:nvPr/>
        </p:nvGrpSpPr>
        <p:grpSpPr>
          <a:xfrm>
            <a:off x="4282776" y="2967121"/>
            <a:ext cx="1399768" cy="1283400"/>
            <a:chOff x="2841325" y="2799900"/>
            <a:chExt cx="1788155" cy="1639500"/>
          </a:xfrm>
        </p:grpSpPr>
        <p:pic>
          <p:nvPicPr>
            <p:cNvPr id="186" name="Shape 186"/>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87" name="Shape 187"/>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Printer Application</a:t>
              </a:r>
            </a:p>
          </p:txBody>
        </p:sp>
      </p:grpSp>
      <p:grpSp>
        <p:nvGrpSpPr>
          <p:cNvPr id="188" name="Shape 188"/>
          <p:cNvGrpSpPr/>
          <p:nvPr/>
        </p:nvGrpSpPr>
        <p:grpSpPr>
          <a:xfrm>
            <a:off x="3131383" y="3277876"/>
            <a:ext cx="1209895" cy="1159522"/>
            <a:chOff x="950300" y="3316950"/>
            <a:chExt cx="1545600" cy="1481250"/>
          </a:xfrm>
        </p:grpSpPr>
        <p:pic>
          <p:nvPicPr>
            <p:cNvPr id="189" name="Shape 189"/>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90" name="Shape 190"/>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grpSp>
        <p:nvGrpSpPr>
          <p:cNvPr id="191" name="Shape 191"/>
          <p:cNvGrpSpPr/>
          <p:nvPr/>
        </p:nvGrpSpPr>
        <p:grpSpPr>
          <a:xfrm>
            <a:off x="4282776" y="4331607"/>
            <a:ext cx="1399768" cy="1292109"/>
            <a:chOff x="2841325" y="4798100"/>
            <a:chExt cx="1788155" cy="1650625"/>
          </a:xfrm>
        </p:grpSpPr>
        <p:pic>
          <p:nvPicPr>
            <p:cNvPr id="192" name="Shape 192"/>
            <p:cNvPicPr preferRelativeResize="0"/>
            <p:nvPr/>
          </p:nvPicPr>
          <p:blipFill>
            <a:blip r:embed="rId3">
              <a:alphaModFix/>
            </a:blip>
            <a:stretch>
              <a:fillRect/>
            </a:stretch>
          </p:blipFill>
          <p:spPr>
            <a:xfrm>
              <a:off x="2841325" y="4798100"/>
              <a:ext cx="1788155" cy="1219199"/>
            </a:xfrm>
            <a:prstGeom prst="rect">
              <a:avLst/>
            </a:prstGeom>
            <a:noFill/>
            <a:ln>
              <a:noFill/>
            </a:ln>
          </p:spPr>
        </p:pic>
        <p:sp>
          <p:nvSpPr>
            <p:cNvPr id="193" name="Shape 193"/>
            <p:cNvSpPr txBox="1"/>
            <p:nvPr/>
          </p:nvSpPr>
          <p:spPr>
            <a:xfrm>
              <a:off x="2841400" y="6028425"/>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Checker Application</a:t>
              </a:r>
            </a:p>
          </p:txBody>
        </p:sp>
      </p:grpSp>
      <p:grpSp>
        <p:nvGrpSpPr>
          <p:cNvPr id="194" name="Shape 194"/>
          <p:cNvGrpSpPr/>
          <p:nvPr/>
        </p:nvGrpSpPr>
        <p:grpSpPr>
          <a:xfrm>
            <a:off x="3266685" y="4540857"/>
            <a:ext cx="969455" cy="994276"/>
            <a:chOff x="6962635" y="1122320"/>
            <a:chExt cx="1238445" cy="1270154"/>
          </a:xfrm>
        </p:grpSpPr>
        <p:grpSp>
          <p:nvGrpSpPr>
            <p:cNvPr id="195" name="Shape 195"/>
            <p:cNvGrpSpPr/>
            <p:nvPr/>
          </p:nvGrpSpPr>
          <p:grpSpPr>
            <a:xfrm rot="-880933">
              <a:off x="7025919" y="1252736"/>
              <a:ext cx="1111877" cy="642612"/>
              <a:chOff x="6437825" y="1680725"/>
              <a:chExt cx="1635599" cy="945300"/>
            </a:xfrm>
          </p:grpSpPr>
          <p:sp>
            <p:nvSpPr>
              <p:cNvPr id="196" name="Shape 196"/>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7" name="Shape 197"/>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98" name="Shape 198"/>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99" name="Shape 199"/>
              <p:cNvSpPr txBox="1"/>
              <p:nvPr/>
            </p:nvSpPr>
            <p:spPr>
              <a:xfrm>
                <a:off x="6828640" y="1999578"/>
                <a:ext cx="808800" cy="479999"/>
              </a:xfrm>
              <a:prstGeom prst="rect">
                <a:avLst/>
              </a:prstGeom>
              <a:noFill/>
              <a:ln>
                <a:noFill/>
              </a:ln>
            </p:spPr>
            <p:txBody>
              <a:bodyPr lIns="91425" tIns="91425" rIns="91425" bIns="91425" anchor="t" anchorCtr="0">
                <a:noAutofit/>
              </a:bodyPr>
              <a:lstStyle/>
              <a:p>
                <a:pPr lvl="0" algn="ctr" rtl="0">
                  <a:spcBef>
                    <a:spcPts val="0"/>
                  </a:spcBef>
                  <a:buNone/>
                </a:pPr>
                <a:r>
                  <a:rPr lang="en" sz="900" b="1">
                    <a:solidFill>
                      <a:srgbClr val="999999"/>
                    </a:solidFill>
                  </a:rPr>
                  <a:t>NFC</a:t>
                </a:r>
              </a:p>
            </p:txBody>
          </p:sp>
        </p:grpSp>
        <p:sp>
          <p:nvSpPr>
            <p:cNvPr id="200" name="Shape 200"/>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sz="1000"/>
                <a:t>NFC Card</a:t>
              </a:r>
            </a:p>
          </p:txBody>
        </p:sp>
      </p:grpSp>
      <p:cxnSp>
        <p:nvCxnSpPr>
          <p:cNvPr id="201" name="Shape 201"/>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202" name="Shape 202"/>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a:t>Centre management application</a:t>
            </a:r>
          </a:p>
        </p:txBody>
      </p:sp>
      <p:cxnSp>
        <p:nvCxnSpPr>
          <p:cNvPr id="203" name="Shape 203"/>
          <p:cNvCxnSpPr/>
          <p:nvPr/>
        </p:nvCxnSpPr>
        <p:spPr>
          <a:xfrm rot="10800000" flipH="1">
            <a:off x="5227054" y="2798044"/>
            <a:ext cx="452999" cy="276300"/>
          </a:xfrm>
          <a:prstGeom prst="straightConnector1">
            <a:avLst/>
          </a:prstGeom>
          <a:noFill/>
          <a:ln w="19050" cap="flat" cmpd="sng">
            <a:solidFill>
              <a:schemeClr val="dk2"/>
            </a:solidFill>
            <a:prstDash val="solid"/>
            <a:round/>
            <a:headEnd type="none" w="lg" len="lg"/>
            <a:tailEnd type="none" w="lg" len="lg"/>
          </a:ln>
        </p:spPr>
      </p:cxnSp>
      <p:sp>
        <p:nvSpPr>
          <p:cNvPr id="204" name="Shape 204"/>
          <p:cNvSpPr txBox="1"/>
          <p:nvPr/>
        </p:nvSpPr>
        <p:spPr>
          <a:xfrm>
            <a:off x="5682400" y="2569475"/>
            <a:ext cx="2801399" cy="524699"/>
          </a:xfrm>
          <a:prstGeom prst="rect">
            <a:avLst/>
          </a:prstGeom>
          <a:noFill/>
          <a:ln>
            <a:noFill/>
          </a:ln>
        </p:spPr>
        <p:txBody>
          <a:bodyPr lIns="91425" tIns="91425" rIns="91425" bIns="91425" anchor="t" anchorCtr="0">
            <a:noAutofit/>
          </a:bodyPr>
          <a:lstStyle/>
          <a:p>
            <a:pPr lvl="0" rtl="0">
              <a:spcBef>
                <a:spcPts val="0"/>
              </a:spcBef>
              <a:buNone/>
            </a:pPr>
            <a:r>
              <a:rPr lang="en" b="1"/>
              <a:t>Simulator for printing device</a:t>
            </a:r>
            <a:r>
              <a:rPr lang="en"/>
              <a:t> Assign card to contract</a:t>
            </a:r>
          </a:p>
        </p:txBody>
      </p:sp>
      <p:cxnSp>
        <p:nvCxnSpPr>
          <p:cNvPr id="205" name="Shape 205"/>
          <p:cNvCxnSpPr/>
          <p:nvPr/>
        </p:nvCxnSpPr>
        <p:spPr>
          <a:xfrm>
            <a:off x="5260185" y="4974231"/>
            <a:ext cx="1093499" cy="99300"/>
          </a:xfrm>
          <a:prstGeom prst="straightConnector1">
            <a:avLst/>
          </a:prstGeom>
          <a:noFill/>
          <a:ln w="19050" cap="flat" cmpd="sng">
            <a:solidFill>
              <a:schemeClr val="dk2"/>
            </a:solidFill>
            <a:prstDash val="solid"/>
            <a:round/>
            <a:headEnd type="none" w="lg" len="lg"/>
            <a:tailEnd type="none" w="lg" len="lg"/>
          </a:ln>
        </p:spPr>
      </p:cxnSp>
      <p:sp>
        <p:nvSpPr>
          <p:cNvPr id="206" name="Shape 206"/>
          <p:cNvSpPr txBox="1"/>
          <p:nvPr/>
        </p:nvSpPr>
        <p:spPr>
          <a:xfrm>
            <a:off x="6353800" y="4883350"/>
            <a:ext cx="2801399" cy="630899"/>
          </a:xfrm>
          <a:prstGeom prst="rect">
            <a:avLst/>
          </a:prstGeom>
          <a:noFill/>
          <a:ln>
            <a:noFill/>
          </a:ln>
        </p:spPr>
        <p:txBody>
          <a:bodyPr lIns="91425" tIns="91425" rIns="91425" bIns="91425" anchor="t" anchorCtr="0">
            <a:noAutofit/>
          </a:bodyPr>
          <a:lstStyle/>
          <a:p>
            <a:pPr lvl="0" rtl="0">
              <a:spcBef>
                <a:spcPts val="0"/>
              </a:spcBef>
              <a:buNone/>
            </a:pPr>
            <a:r>
              <a:rPr lang="en" b="1"/>
              <a:t>Simulator for checking device</a:t>
            </a:r>
            <a:r>
              <a:rPr lang="en"/>
              <a:t> Check card validation</a:t>
            </a:r>
          </a:p>
        </p:txBody>
      </p:sp>
      <p:sp>
        <p:nvSpPr>
          <p:cNvPr id="207" name="Shape 207"/>
          <p:cNvSpPr txBox="1"/>
          <p:nvPr/>
        </p:nvSpPr>
        <p:spPr>
          <a:xfrm>
            <a:off x="1232900" y="5535068"/>
            <a:ext cx="1867199" cy="397499"/>
          </a:xfrm>
          <a:prstGeom prst="rect">
            <a:avLst/>
          </a:prstGeom>
          <a:noFill/>
          <a:ln>
            <a:noFill/>
          </a:ln>
        </p:spPr>
        <p:txBody>
          <a:bodyPr lIns="91425" tIns="91425" rIns="91425" bIns="91425" anchor="t" anchorCtr="0">
            <a:noAutofit/>
          </a:bodyPr>
          <a:lstStyle/>
          <a:p>
            <a:pPr lvl="0" rtl="0">
              <a:spcBef>
                <a:spcPts val="0"/>
              </a:spcBef>
              <a:buNone/>
            </a:pPr>
            <a:r>
              <a:rPr lang="en"/>
              <a:t>Deliver to customers as Insurance Certificate Card</a:t>
            </a:r>
          </a:p>
        </p:txBody>
      </p:sp>
      <p:cxnSp>
        <p:nvCxnSpPr>
          <p:cNvPr id="208" name="Shape 208"/>
          <p:cNvCxnSpPr>
            <a:stCxn id="197" idx="1"/>
          </p:cNvCxnSpPr>
          <p:nvPr/>
        </p:nvCxnSpPr>
        <p:spPr>
          <a:xfrm flipH="1">
            <a:off x="2786094" y="4917780"/>
            <a:ext cx="529800" cy="630900"/>
          </a:xfrm>
          <a:prstGeom prst="straightConnector1">
            <a:avLst/>
          </a:prstGeom>
          <a:noFill/>
          <a:ln w="19050" cap="flat" cmpd="sng">
            <a:solidFill>
              <a:schemeClr val="dk2"/>
            </a:solidFill>
            <a:prstDash val="solid"/>
            <a:round/>
            <a:headEnd type="none" w="lg" len="lg"/>
            <a:tailEnd type="none" w="lg" len="lg"/>
          </a:ln>
        </p:spPr>
      </p:cxnSp>
      <p:sp>
        <p:nvSpPr>
          <p:cNvPr id="209" name="Shape 20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2. Solution</a:t>
            </a:r>
          </a:p>
        </p:txBody>
      </p:sp>
      <p:sp>
        <p:nvSpPr>
          <p:cNvPr id="215" name="Shape 21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b="1">
                <a:solidFill>
                  <a:schemeClr val="dk1"/>
                </a:solidFill>
              </a:rPr>
              <a:t>Sends notifications</a:t>
            </a:r>
            <a:r>
              <a:rPr lang="en" sz="1800">
                <a:solidFill>
                  <a:schemeClr val="dk1"/>
                </a:solidFill>
              </a:rPr>
              <a:t> to customer when contract is nearly expired or expired.</a:t>
            </a:r>
          </a:p>
        </p:txBody>
      </p:sp>
      <p:sp>
        <p:nvSpPr>
          <p:cNvPr id="216" name="Shape 21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
        <p:nvSpPr>
          <p:cNvPr id="217" name="Shape 21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pic>
        <p:nvPicPr>
          <p:cNvPr id="218" name="Shape 218"/>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19" name="Shape 219"/>
          <p:cNvPicPr preferRelativeResize="0"/>
          <p:nvPr/>
        </p:nvPicPr>
        <p:blipFill>
          <a:blip r:embed="rId4">
            <a:alphaModFix/>
          </a:blip>
          <a:stretch>
            <a:fillRect/>
          </a:stretch>
        </p:blipFill>
        <p:spPr>
          <a:xfrm flipH="1">
            <a:off x="1843637" y="3301175"/>
            <a:ext cx="1829614" cy="1684829"/>
          </a:xfrm>
          <a:prstGeom prst="rect">
            <a:avLst/>
          </a:prstGeom>
          <a:noFill/>
          <a:ln>
            <a:noFill/>
          </a:ln>
        </p:spPr>
      </p:pic>
      <p:pic>
        <p:nvPicPr>
          <p:cNvPr id="220" name="Shape 220"/>
          <p:cNvPicPr preferRelativeResize="0"/>
          <p:nvPr/>
        </p:nvPicPr>
        <p:blipFill>
          <a:blip r:embed="rId5">
            <a:alphaModFix/>
          </a:blip>
          <a:stretch>
            <a:fillRect/>
          </a:stretch>
        </p:blipFill>
        <p:spPr>
          <a:xfrm>
            <a:off x="5106723" y="3255607"/>
            <a:ext cx="1771643" cy="1474259"/>
          </a:xfrm>
          <a:prstGeom prst="rect">
            <a:avLst/>
          </a:prstGeom>
          <a:noFill/>
          <a:ln>
            <a:noFill/>
          </a:ln>
        </p:spPr>
      </p:pic>
      <p:sp>
        <p:nvSpPr>
          <p:cNvPr id="221" name="Shape 221"/>
          <p:cNvSpPr/>
          <p:nvPr/>
        </p:nvSpPr>
        <p:spPr>
          <a:xfrm>
            <a:off x="3320173" y="322114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solidFill>
                  <a:srgbClr val="FFFFFF"/>
                </a:solidFill>
              </a:rPr>
              <a:t>1</a:t>
            </a:r>
          </a:p>
        </p:txBody>
      </p:sp>
      <p:sp>
        <p:nvSpPr>
          <p:cNvPr id="222" name="Shape 222"/>
          <p:cNvSpPr/>
          <p:nvPr/>
        </p:nvSpPr>
        <p:spPr>
          <a:xfrm>
            <a:off x="6605560" y="311862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solidFill>
                  <a:srgbClr val="FFFFFF"/>
                </a:solidFill>
              </a:rPr>
              <a:t>1</a:t>
            </a:r>
          </a:p>
        </p:txBody>
      </p:sp>
      <p:sp>
        <p:nvSpPr>
          <p:cNvPr id="223" name="Shape 223"/>
          <p:cNvSpPr txBox="1"/>
          <p:nvPr/>
        </p:nvSpPr>
        <p:spPr>
          <a:xfrm>
            <a:off x="1934774" y="4949539"/>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a:t>Web</a:t>
            </a:r>
          </a:p>
        </p:txBody>
      </p:sp>
      <p:sp>
        <p:nvSpPr>
          <p:cNvPr id="224" name="Shape 224"/>
          <p:cNvSpPr txBox="1"/>
          <p:nvPr/>
        </p:nvSpPr>
        <p:spPr>
          <a:xfrm>
            <a:off x="5123290" y="4986005"/>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a:t>Email</a:t>
            </a: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p:nvPr/>
        </p:nvSpPr>
        <p:spPr>
          <a:xfrm>
            <a:off x="7105400" y="4506562"/>
            <a:ext cx="1726800" cy="1651799"/>
          </a:xfrm>
          <a:prstGeom prst="rect">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0" name="Shape 230"/>
          <p:cNvSpPr/>
          <p:nvPr/>
        </p:nvSpPr>
        <p:spPr>
          <a:xfrm>
            <a:off x="7069425" y="2563500"/>
            <a:ext cx="1726800" cy="1651799"/>
          </a:xfrm>
          <a:prstGeom prst="rect">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1" name="Shape 23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2. Solution</a:t>
            </a:r>
          </a:p>
        </p:txBody>
      </p:sp>
      <p:sp>
        <p:nvSpPr>
          <p:cNvPr id="232" name="Shape 232"/>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a:solidFill>
                  <a:schemeClr val="dk1"/>
                </a:solidFill>
              </a:rPr>
              <a:t>Provides mechanism to </a:t>
            </a:r>
            <a:r>
              <a:rPr lang="en" sz="1800" b="1">
                <a:solidFill>
                  <a:schemeClr val="dk1"/>
                </a:solidFill>
              </a:rPr>
              <a:t>renew contracts</a:t>
            </a:r>
            <a:r>
              <a:rPr lang="en" sz="1800">
                <a:solidFill>
                  <a:schemeClr val="dk1"/>
                </a:solidFill>
              </a:rPr>
              <a:t>.</a:t>
            </a:r>
          </a:p>
        </p:txBody>
      </p:sp>
      <p:sp>
        <p:nvSpPr>
          <p:cNvPr id="233" name="Shape 23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
        <p:nvSpPr>
          <p:cNvPr id="234" name="Shape 234"/>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35" name="Shape 235"/>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pic>
        <p:nvPicPr>
          <p:cNvPr id="236" name="Shape 236"/>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37" name="Shape 237"/>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38" name="Shape 238"/>
          <p:cNvPicPr preferRelativeResize="0"/>
          <p:nvPr/>
        </p:nvPicPr>
        <p:blipFill rotWithShape="1">
          <a:blip r:embed="rId4">
            <a:alphaModFix amt="30000"/>
          </a:blip>
          <a:srcRect t="51102"/>
          <a:stretch/>
        </p:blipFill>
        <p:spPr>
          <a:xfrm>
            <a:off x="4806038" y="2575587"/>
            <a:ext cx="1655122" cy="1028918"/>
          </a:xfrm>
          <a:prstGeom prst="rect">
            <a:avLst/>
          </a:prstGeom>
          <a:noFill/>
          <a:ln>
            <a:noFill/>
          </a:ln>
        </p:spPr>
      </p:pic>
      <p:pic>
        <p:nvPicPr>
          <p:cNvPr id="239" name="Shape 239"/>
          <p:cNvPicPr preferRelativeResize="0"/>
          <p:nvPr/>
        </p:nvPicPr>
        <p:blipFill>
          <a:blip r:embed="rId4">
            <a:alphaModFix/>
          </a:blip>
          <a:stretch>
            <a:fillRect/>
          </a:stretch>
        </p:blipFill>
        <p:spPr>
          <a:xfrm>
            <a:off x="4806038" y="3604505"/>
            <a:ext cx="1655122" cy="2104257"/>
          </a:xfrm>
          <a:prstGeom prst="rect">
            <a:avLst/>
          </a:prstGeom>
          <a:noFill/>
          <a:ln>
            <a:noFill/>
          </a:ln>
        </p:spPr>
      </p:pic>
      <p:pic>
        <p:nvPicPr>
          <p:cNvPr id="240" name="Shape 240"/>
          <p:cNvPicPr preferRelativeResize="0"/>
          <p:nvPr/>
        </p:nvPicPr>
        <p:blipFill>
          <a:blip r:embed="rId5">
            <a:alphaModFix/>
          </a:blip>
          <a:stretch>
            <a:fillRect/>
          </a:stretch>
        </p:blipFill>
        <p:spPr>
          <a:xfrm>
            <a:off x="4938639" y="3376662"/>
            <a:ext cx="545441" cy="545441"/>
          </a:xfrm>
          <a:prstGeom prst="rect">
            <a:avLst/>
          </a:prstGeom>
          <a:noFill/>
          <a:ln>
            <a:noFill/>
          </a:ln>
        </p:spPr>
      </p:pic>
      <p:pic>
        <p:nvPicPr>
          <p:cNvPr id="241" name="Shape 241"/>
          <p:cNvPicPr preferRelativeResize="0"/>
          <p:nvPr/>
        </p:nvPicPr>
        <p:blipFill>
          <a:blip r:embed="rId5">
            <a:alphaModFix/>
          </a:blip>
          <a:stretch>
            <a:fillRect/>
          </a:stretch>
        </p:blipFill>
        <p:spPr>
          <a:xfrm>
            <a:off x="5915721" y="3376651"/>
            <a:ext cx="545441" cy="545441"/>
          </a:xfrm>
          <a:prstGeom prst="rect">
            <a:avLst/>
          </a:prstGeom>
          <a:noFill/>
          <a:ln>
            <a:noFill/>
          </a:ln>
        </p:spPr>
      </p:pic>
      <p:pic>
        <p:nvPicPr>
          <p:cNvPr id="242" name="Shape 242"/>
          <p:cNvPicPr preferRelativeResize="0"/>
          <p:nvPr/>
        </p:nvPicPr>
        <p:blipFill>
          <a:blip r:embed="rId4">
            <a:alphaModFix/>
          </a:blip>
          <a:stretch>
            <a:fillRect/>
          </a:stretch>
        </p:blipFill>
        <p:spPr>
          <a:xfrm>
            <a:off x="1317055" y="3073259"/>
            <a:ext cx="1655122" cy="2104257"/>
          </a:xfrm>
          <a:prstGeom prst="rect">
            <a:avLst/>
          </a:prstGeom>
          <a:noFill/>
          <a:ln>
            <a:noFill/>
          </a:ln>
        </p:spPr>
      </p:pic>
      <p:sp>
        <p:nvSpPr>
          <p:cNvPr id="243" name="Shape 243"/>
          <p:cNvSpPr/>
          <p:nvPr/>
        </p:nvSpPr>
        <p:spPr>
          <a:xfrm>
            <a:off x="3267600" y="3998625"/>
            <a:ext cx="1357199" cy="2871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4" name="Shape 244"/>
          <p:cNvSpPr txBox="1"/>
          <p:nvPr/>
        </p:nvSpPr>
        <p:spPr>
          <a:xfrm>
            <a:off x="3358200" y="3591775"/>
            <a:ext cx="1175999" cy="545399"/>
          </a:xfrm>
          <a:prstGeom prst="rect">
            <a:avLst/>
          </a:prstGeom>
          <a:noFill/>
          <a:ln>
            <a:noFill/>
          </a:ln>
        </p:spPr>
        <p:txBody>
          <a:bodyPr lIns="91425" tIns="91425" rIns="91425" bIns="91425" anchor="t" anchorCtr="0">
            <a:noAutofit/>
          </a:bodyPr>
          <a:lstStyle/>
          <a:p>
            <a:pPr lvl="0" algn="ctr" rtl="0">
              <a:spcBef>
                <a:spcPts val="0"/>
              </a:spcBef>
              <a:buNone/>
            </a:pPr>
            <a:r>
              <a:rPr lang="en" sz="2400" b="1"/>
              <a:t>Renew</a:t>
            </a:r>
          </a:p>
        </p:txBody>
      </p:sp>
      <p:pic>
        <p:nvPicPr>
          <p:cNvPr id="245" name="Shape 245"/>
          <p:cNvPicPr preferRelativeResize="0"/>
          <p:nvPr/>
        </p:nvPicPr>
        <p:blipFill>
          <a:blip r:embed="rId3">
            <a:alphaModFix/>
          </a:blip>
          <a:stretch>
            <a:fillRect/>
          </a:stretch>
        </p:blipFill>
        <p:spPr>
          <a:xfrm>
            <a:off x="6148085" y="5059737"/>
            <a:ext cx="687815" cy="545441"/>
          </a:xfrm>
          <a:prstGeom prst="rect">
            <a:avLst/>
          </a:prstGeom>
          <a:noFill/>
          <a:ln>
            <a:noFill/>
          </a:ln>
        </p:spPr>
      </p:pic>
      <p:pic>
        <p:nvPicPr>
          <p:cNvPr id="246" name="Shape 246"/>
          <p:cNvPicPr preferRelativeResize="0"/>
          <p:nvPr/>
        </p:nvPicPr>
        <p:blipFill rotWithShape="1">
          <a:blip r:embed="rId6">
            <a:alphaModFix/>
          </a:blip>
          <a:srcRect l="59974" t="15782" r="9826" b="16827"/>
          <a:stretch/>
        </p:blipFill>
        <p:spPr>
          <a:xfrm>
            <a:off x="7380800" y="2688321"/>
            <a:ext cx="1176000" cy="1091728"/>
          </a:xfrm>
          <a:prstGeom prst="rect">
            <a:avLst/>
          </a:prstGeom>
          <a:noFill/>
          <a:ln>
            <a:noFill/>
          </a:ln>
        </p:spPr>
      </p:pic>
      <p:pic>
        <p:nvPicPr>
          <p:cNvPr id="247" name="Shape 247"/>
          <p:cNvPicPr preferRelativeResize="0"/>
          <p:nvPr/>
        </p:nvPicPr>
        <p:blipFill>
          <a:blip r:embed="rId7">
            <a:alphaModFix/>
          </a:blip>
          <a:stretch>
            <a:fillRect/>
          </a:stretch>
        </p:blipFill>
        <p:spPr>
          <a:xfrm>
            <a:off x="7380800" y="4697183"/>
            <a:ext cx="1175999" cy="907987"/>
          </a:xfrm>
          <a:prstGeom prst="rect">
            <a:avLst/>
          </a:prstGeom>
          <a:noFill/>
          <a:ln>
            <a:noFill/>
          </a:ln>
        </p:spPr>
      </p:pic>
      <p:sp>
        <p:nvSpPr>
          <p:cNvPr id="248" name="Shape 248"/>
          <p:cNvSpPr txBox="1"/>
          <p:nvPr/>
        </p:nvSpPr>
        <p:spPr>
          <a:xfrm>
            <a:off x="7141250" y="3793675"/>
            <a:ext cx="1655099" cy="343500"/>
          </a:xfrm>
          <a:prstGeom prst="rect">
            <a:avLst/>
          </a:prstGeom>
          <a:noFill/>
          <a:ln>
            <a:noFill/>
          </a:ln>
        </p:spPr>
        <p:txBody>
          <a:bodyPr lIns="91425" tIns="91425" rIns="91425" bIns="91425" anchor="t" anchorCtr="0">
            <a:noAutofit/>
          </a:bodyPr>
          <a:lstStyle/>
          <a:p>
            <a:pPr algn="ctr">
              <a:spcBef>
                <a:spcPts val="0"/>
              </a:spcBef>
              <a:buNone/>
            </a:pPr>
            <a:r>
              <a:rPr lang="en" b="1"/>
              <a:t>PayPal payment</a:t>
            </a:r>
          </a:p>
        </p:txBody>
      </p:sp>
      <p:sp>
        <p:nvSpPr>
          <p:cNvPr id="249" name="Shape 249"/>
          <p:cNvSpPr txBox="1"/>
          <p:nvPr/>
        </p:nvSpPr>
        <p:spPr>
          <a:xfrm>
            <a:off x="7228850" y="5605175"/>
            <a:ext cx="1479899" cy="343500"/>
          </a:xfrm>
          <a:prstGeom prst="rect">
            <a:avLst/>
          </a:prstGeom>
          <a:noFill/>
          <a:ln>
            <a:noFill/>
          </a:ln>
        </p:spPr>
        <p:txBody>
          <a:bodyPr lIns="91425" tIns="91425" rIns="91425" bIns="91425" anchor="t" anchorCtr="0">
            <a:noAutofit/>
          </a:bodyPr>
          <a:lstStyle/>
          <a:p>
            <a:pPr lvl="0" algn="ctr" rtl="0">
              <a:spcBef>
                <a:spcPts val="0"/>
              </a:spcBef>
              <a:buNone/>
            </a:pPr>
            <a:r>
              <a:rPr lang="en" b="1"/>
              <a:t>Direct payment</a:t>
            </a: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2. Solution</a:t>
            </a:r>
          </a:p>
        </p:txBody>
      </p:sp>
      <p:sp>
        <p:nvSpPr>
          <p:cNvPr id="255" name="Shape 25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a:solidFill>
                  <a:schemeClr val="dk1"/>
                </a:solidFill>
              </a:rPr>
              <a:t>Provides </a:t>
            </a:r>
            <a:r>
              <a:rPr lang="en" sz="1800" b="1">
                <a:solidFill>
                  <a:schemeClr val="dk1"/>
                </a:solidFill>
              </a:rPr>
              <a:t>management system for claim/compensation requests</a:t>
            </a:r>
            <a:r>
              <a:rPr lang="en" sz="1800">
                <a:solidFill>
                  <a:schemeClr val="dk1"/>
                </a:solidFill>
              </a:rPr>
              <a:t> from customer</a:t>
            </a:r>
          </a:p>
        </p:txBody>
      </p:sp>
      <p:sp>
        <p:nvSpPr>
          <p:cNvPr id="256" name="Shape 25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
        <p:nvSpPr>
          <p:cNvPr id="257" name="Shape 25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58" name="Shape 258"/>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59" name="Shape 259"/>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pic>
        <p:nvPicPr>
          <p:cNvPr id="260" name="Shape 260"/>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61" name="Shape 261"/>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62" name="Shape 262"/>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63" name="Shape 263"/>
          <p:cNvPicPr preferRelativeResize="0"/>
          <p:nvPr/>
        </p:nvPicPr>
        <p:blipFill>
          <a:blip r:embed="rId4">
            <a:alphaModFix/>
          </a:blip>
          <a:stretch>
            <a:fillRect/>
          </a:stretch>
        </p:blipFill>
        <p:spPr>
          <a:xfrm flipH="1">
            <a:off x="3752910" y="3538494"/>
            <a:ext cx="1584737" cy="1459331"/>
          </a:xfrm>
          <a:prstGeom prst="rect">
            <a:avLst/>
          </a:prstGeom>
          <a:noFill/>
          <a:ln>
            <a:noFill/>
          </a:ln>
        </p:spPr>
      </p:pic>
      <p:sp>
        <p:nvSpPr>
          <p:cNvPr id="264" name="Shape 264"/>
          <p:cNvSpPr/>
          <p:nvPr/>
        </p:nvSpPr>
        <p:spPr>
          <a:xfrm>
            <a:off x="5031826" y="3469176"/>
            <a:ext cx="601799" cy="586800"/>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solidFill>
                  <a:srgbClr val="FFFFFF"/>
                </a:solidFill>
              </a:rPr>
              <a:t>1</a:t>
            </a:r>
          </a:p>
        </p:txBody>
      </p:sp>
      <p:cxnSp>
        <p:nvCxnSpPr>
          <p:cNvPr id="265" name="Shape 265"/>
          <p:cNvCxnSpPr/>
          <p:nvPr/>
        </p:nvCxnSpPr>
        <p:spPr>
          <a:xfrm rot="10800000" flipH="1">
            <a:off x="1599100" y="4343775"/>
            <a:ext cx="2153999" cy="41399"/>
          </a:xfrm>
          <a:prstGeom prst="straightConnector1">
            <a:avLst/>
          </a:prstGeom>
          <a:noFill/>
          <a:ln w="38100" cap="flat" cmpd="sng">
            <a:solidFill>
              <a:schemeClr val="dk2"/>
            </a:solidFill>
            <a:prstDash val="solid"/>
            <a:round/>
            <a:headEnd type="none" w="lg" len="lg"/>
            <a:tailEnd type="triangle" w="lg" len="lg"/>
          </a:ln>
        </p:spPr>
      </p:cxnSp>
      <p:sp>
        <p:nvSpPr>
          <p:cNvPr id="266" name="Shape 266"/>
          <p:cNvSpPr txBox="1"/>
          <p:nvPr/>
        </p:nvSpPr>
        <p:spPr>
          <a:xfrm>
            <a:off x="1288400" y="3538498"/>
            <a:ext cx="2478600" cy="775799"/>
          </a:xfrm>
          <a:prstGeom prst="rect">
            <a:avLst/>
          </a:prstGeom>
          <a:noFill/>
          <a:ln>
            <a:noFill/>
          </a:ln>
        </p:spPr>
        <p:txBody>
          <a:bodyPr lIns="91425" tIns="91425" rIns="91425" bIns="91425" anchor="t" anchorCtr="0">
            <a:noAutofit/>
          </a:bodyPr>
          <a:lstStyle/>
          <a:p>
            <a:pPr algn="ctr">
              <a:spcBef>
                <a:spcPts val="0"/>
              </a:spcBef>
              <a:buNone/>
            </a:pPr>
            <a:r>
              <a:rPr lang="en" sz="1800" b="1"/>
              <a:t>Send compensation request</a:t>
            </a:r>
          </a:p>
        </p:txBody>
      </p:sp>
      <p:sp>
        <p:nvSpPr>
          <p:cNvPr id="267" name="Shape 267"/>
          <p:cNvSpPr txBox="1"/>
          <p:nvPr/>
        </p:nvSpPr>
        <p:spPr>
          <a:xfrm>
            <a:off x="5337650" y="3591773"/>
            <a:ext cx="2478600" cy="775799"/>
          </a:xfrm>
          <a:prstGeom prst="rect">
            <a:avLst/>
          </a:prstGeom>
          <a:noFill/>
          <a:ln>
            <a:noFill/>
          </a:ln>
        </p:spPr>
        <p:txBody>
          <a:bodyPr lIns="91425" tIns="91425" rIns="91425" bIns="91425" anchor="t" anchorCtr="0">
            <a:noAutofit/>
          </a:bodyPr>
          <a:lstStyle/>
          <a:p>
            <a:pPr lvl="0" algn="ctr" rtl="0">
              <a:spcBef>
                <a:spcPts val="0"/>
              </a:spcBef>
              <a:buNone/>
            </a:pPr>
            <a:r>
              <a:rPr lang="en" sz="1800" b="1"/>
              <a:t>Resolve compensation</a:t>
            </a:r>
          </a:p>
        </p:txBody>
      </p:sp>
      <p:cxnSp>
        <p:nvCxnSpPr>
          <p:cNvPr id="268" name="Shape 268"/>
          <p:cNvCxnSpPr/>
          <p:nvPr/>
        </p:nvCxnSpPr>
        <p:spPr>
          <a:xfrm rot="10800000">
            <a:off x="5357949" y="4418125"/>
            <a:ext cx="2241900" cy="0"/>
          </a:xfrm>
          <a:prstGeom prst="straightConnector1">
            <a:avLst/>
          </a:prstGeom>
          <a:noFill/>
          <a:ln w="38100" cap="flat" cmpd="sng">
            <a:solidFill>
              <a:schemeClr val="dk2"/>
            </a:solidFill>
            <a:prstDash val="solid"/>
            <a:round/>
            <a:headEnd type="none" w="lg" len="lg"/>
            <a:tailEnd type="triangle" w="lg" len="lg"/>
          </a:ln>
        </p:spPr>
      </p:cxnSp>
      <p:pic>
        <p:nvPicPr>
          <p:cNvPr id="269" name="Shape 269"/>
          <p:cNvPicPr preferRelativeResize="0"/>
          <p:nvPr/>
        </p:nvPicPr>
        <p:blipFill>
          <a:blip r:embed="rId5">
            <a:alphaModFix/>
          </a:blip>
          <a:stretch>
            <a:fillRect/>
          </a:stretch>
        </p:blipFill>
        <p:spPr>
          <a:xfrm>
            <a:off x="329050" y="3757850"/>
            <a:ext cx="1020600" cy="1020600"/>
          </a:xfrm>
          <a:prstGeom prst="rect">
            <a:avLst/>
          </a:prstGeom>
          <a:noFill/>
          <a:ln>
            <a:noFill/>
          </a:ln>
        </p:spPr>
      </p:pic>
      <p:pic>
        <p:nvPicPr>
          <p:cNvPr id="270" name="Shape 270"/>
          <p:cNvPicPr preferRelativeResize="0"/>
          <p:nvPr/>
        </p:nvPicPr>
        <p:blipFill>
          <a:blip r:embed="rId6">
            <a:alphaModFix/>
          </a:blip>
          <a:stretch>
            <a:fillRect/>
          </a:stretch>
        </p:blipFill>
        <p:spPr>
          <a:xfrm>
            <a:off x="7816250" y="3757850"/>
            <a:ext cx="1020600" cy="1020600"/>
          </a:xfrm>
          <a:prstGeom prst="rect">
            <a:avLst/>
          </a:prstGeom>
          <a:noFill/>
          <a:ln>
            <a:noFill/>
          </a:ln>
        </p:spPr>
      </p:pic>
      <p:sp>
        <p:nvSpPr>
          <p:cNvPr id="271" name="Shape 271"/>
          <p:cNvSpPr txBox="1"/>
          <p:nvPr/>
        </p:nvSpPr>
        <p:spPr>
          <a:xfrm>
            <a:off x="162100" y="4929200"/>
            <a:ext cx="1354499" cy="586800"/>
          </a:xfrm>
          <a:prstGeom prst="rect">
            <a:avLst/>
          </a:prstGeom>
          <a:noFill/>
          <a:ln>
            <a:noFill/>
          </a:ln>
        </p:spPr>
        <p:txBody>
          <a:bodyPr lIns="91425" tIns="91425" rIns="91425" bIns="91425" anchor="t" anchorCtr="0">
            <a:noAutofit/>
          </a:bodyPr>
          <a:lstStyle/>
          <a:p>
            <a:pPr algn="ctr">
              <a:spcBef>
                <a:spcPts val="0"/>
              </a:spcBef>
              <a:buNone/>
            </a:pPr>
            <a:r>
              <a:rPr lang="en" sz="1800" b="1"/>
              <a:t>Customer</a:t>
            </a:r>
          </a:p>
        </p:txBody>
      </p:sp>
      <p:sp>
        <p:nvSpPr>
          <p:cNvPr id="272" name="Shape 272"/>
          <p:cNvSpPr txBox="1"/>
          <p:nvPr/>
        </p:nvSpPr>
        <p:spPr>
          <a:xfrm>
            <a:off x="7649300" y="4850800"/>
            <a:ext cx="1354499" cy="586800"/>
          </a:xfrm>
          <a:prstGeom prst="rect">
            <a:avLst/>
          </a:prstGeom>
          <a:noFill/>
          <a:ln>
            <a:noFill/>
          </a:ln>
        </p:spPr>
        <p:txBody>
          <a:bodyPr lIns="91425" tIns="91425" rIns="91425" bIns="91425" anchor="t" anchorCtr="0">
            <a:noAutofit/>
          </a:bodyPr>
          <a:lstStyle/>
          <a:p>
            <a:pPr lvl="0" algn="ctr" rtl="0">
              <a:spcBef>
                <a:spcPts val="0"/>
              </a:spcBef>
              <a:buNone/>
            </a:pPr>
            <a:r>
              <a:rPr lang="en" sz="1800" b="1"/>
              <a:t>Staff</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2. Solution</a:t>
            </a:r>
          </a:p>
        </p:txBody>
      </p:sp>
      <p:sp>
        <p:nvSpPr>
          <p:cNvPr id="278" name="Shape 278"/>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79" name="Shape 279"/>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80" name="Shape 280"/>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sp>
        <p:nvSpPr>
          <p:cNvPr id="281" name="Shape 281"/>
          <p:cNvSpPr/>
          <p:nvPr/>
        </p:nvSpPr>
        <p:spPr>
          <a:xfrm>
            <a:off x="68340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4</a:t>
            </a:r>
          </a:p>
        </p:txBody>
      </p:sp>
      <p:pic>
        <p:nvPicPr>
          <p:cNvPr id="282" name="Shape 282"/>
          <p:cNvPicPr preferRelativeResize="0"/>
          <p:nvPr/>
        </p:nvPicPr>
        <p:blipFill>
          <a:blip r:embed="rId3">
            <a:alphaModFix/>
          </a:blip>
          <a:stretch>
            <a:fillRect/>
          </a:stretch>
        </p:blipFill>
        <p:spPr>
          <a:xfrm>
            <a:off x="1826212" y="2304921"/>
            <a:ext cx="503875" cy="399575"/>
          </a:xfrm>
          <a:prstGeom prst="rect">
            <a:avLst/>
          </a:prstGeom>
          <a:noFill/>
          <a:ln>
            <a:noFill/>
          </a:ln>
        </p:spPr>
      </p:pic>
      <p:sp>
        <p:nvSpPr>
          <p:cNvPr id="283" name="Shape 283"/>
          <p:cNvSpPr txBox="1"/>
          <p:nvPr/>
        </p:nvSpPr>
        <p:spPr>
          <a:xfrm>
            <a:off x="863999" y="5720175"/>
            <a:ext cx="74159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a:solidFill>
                  <a:schemeClr val="dk1"/>
                </a:solidFill>
              </a:rPr>
              <a:t>Use </a:t>
            </a:r>
            <a:r>
              <a:rPr lang="en" sz="1800" b="1">
                <a:solidFill>
                  <a:schemeClr val="dk1"/>
                </a:solidFill>
              </a:rPr>
              <a:t>NFC card</a:t>
            </a:r>
            <a:r>
              <a:rPr lang="en" sz="1800">
                <a:solidFill>
                  <a:schemeClr val="dk1"/>
                </a:solidFill>
              </a:rPr>
              <a:t> as Insurance Certificate Paper to </a:t>
            </a:r>
            <a:r>
              <a:rPr lang="en" sz="1800" b="1">
                <a:solidFill>
                  <a:schemeClr val="dk1"/>
                </a:solidFill>
              </a:rPr>
              <a:t>avoid fake cards</a:t>
            </a:r>
            <a:r>
              <a:rPr lang="en" sz="1800">
                <a:solidFill>
                  <a:schemeClr val="dk1"/>
                </a:solidFill>
              </a:rPr>
              <a:t>, the card is also have </a:t>
            </a:r>
            <a:r>
              <a:rPr lang="en" sz="1800" b="1">
                <a:solidFill>
                  <a:schemeClr val="dk1"/>
                </a:solidFill>
              </a:rPr>
              <a:t>better quality</a:t>
            </a:r>
            <a:r>
              <a:rPr lang="en" sz="1800">
                <a:solidFill>
                  <a:schemeClr val="dk1"/>
                </a:solidFill>
              </a:rPr>
              <a:t> and </a:t>
            </a:r>
            <a:r>
              <a:rPr lang="en" sz="1800" b="1">
                <a:solidFill>
                  <a:schemeClr val="dk1"/>
                </a:solidFill>
              </a:rPr>
              <a:t>harder to be damaged</a:t>
            </a:r>
            <a:r>
              <a:rPr lang="en" sz="1800">
                <a:solidFill>
                  <a:schemeClr val="dk1"/>
                </a:solidFill>
              </a:rPr>
              <a:t>.</a:t>
            </a:r>
          </a:p>
        </p:txBody>
      </p:sp>
      <p:pic>
        <p:nvPicPr>
          <p:cNvPr id="284" name="Shape 284"/>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85" name="Shape 285"/>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86" name="Shape 286"/>
          <p:cNvPicPr preferRelativeResize="0"/>
          <p:nvPr/>
        </p:nvPicPr>
        <p:blipFill>
          <a:blip r:embed="rId3">
            <a:alphaModFix/>
          </a:blip>
          <a:stretch>
            <a:fillRect/>
          </a:stretch>
        </p:blipFill>
        <p:spPr>
          <a:xfrm>
            <a:off x="7311375" y="2304933"/>
            <a:ext cx="503875" cy="399575"/>
          </a:xfrm>
          <a:prstGeom prst="rect">
            <a:avLst/>
          </a:prstGeom>
          <a:noFill/>
          <a:ln>
            <a:noFill/>
          </a:ln>
        </p:spPr>
      </p:pic>
      <p:pic>
        <p:nvPicPr>
          <p:cNvPr id="287" name="Shape 287"/>
          <p:cNvPicPr preferRelativeResize="0"/>
          <p:nvPr/>
        </p:nvPicPr>
        <p:blipFill>
          <a:blip r:embed="rId4">
            <a:alphaModFix/>
          </a:blip>
          <a:stretch>
            <a:fillRect/>
          </a:stretch>
        </p:blipFill>
        <p:spPr>
          <a:xfrm>
            <a:off x="1935440" y="3448773"/>
            <a:ext cx="2136644" cy="1201867"/>
          </a:xfrm>
          <a:prstGeom prst="rect">
            <a:avLst/>
          </a:prstGeom>
          <a:noFill/>
          <a:ln>
            <a:noFill/>
          </a:ln>
        </p:spPr>
      </p:pic>
      <p:pic>
        <p:nvPicPr>
          <p:cNvPr id="288" name="Shape 288"/>
          <p:cNvPicPr preferRelativeResize="0"/>
          <p:nvPr/>
        </p:nvPicPr>
        <p:blipFill>
          <a:blip r:embed="rId5">
            <a:alphaModFix/>
          </a:blip>
          <a:stretch>
            <a:fillRect/>
          </a:stretch>
        </p:blipFill>
        <p:spPr>
          <a:xfrm>
            <a:off x="5445322" y="2812125"/>
            <a:ext cx="2037266" cy="2475140"/>
          </a:xfrm>
          <a:prstGeom prst="rect">
            <a:avLst/>
          </a:prstGeom>
          <a:noFill/>
          <a:ln>
            <a:noFill/>
          </a:ln>
        </p:spPr>
      </p:pic>
      <p:sp>
        <p:nvSpPr>
          <p:cNvPr id="289" name="Shape 289"/>
          <p:cNvSpPr/>
          <p:nvPr/>
        </p:nvSpPr>
        <p:spPr>
          <a:xfrm>
            <a:off x="4256170" y="3837533"/>
            <a:ext cx="894299" cy="3252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0" name="Shape 290"/>
          <p:cNvSpPr txBox="1"/>
          <p:nvPr/>
        </p:nvSpPr>
        <p:spPr>
          <a:xfrm>
            <a:off x="1863150" y="4762462"/>
            <a:ext cx="2280899" cy="325200"/>
          </a:xfrm>
          <a:prstGeom prst="rect">
            <a:avLst/>
          </a:prstGeom>
          <a:noFill/>
          <a:ln>
            <a:noFill/>
          </a:ln>
        </p:spPr>
        <p:txBody>
          <a:bodyPr lIns="91425" tIns="91425" rIns="91425" bIns="91425" anchor="t" anchorCtr="0">
            <a:noAutofit/>
          </a:bodyPr>
          <a:lstStyle/>
          <a:p>
            <a:pPr lvl="0" algn="ctr" rtl="0">
              <a:spcBef>
                <a:spcPts val="0"/>
              </a:spcBef>
              <a:buNone/>
            </a:pPr>
            <a:r>
              <a:rPr lang="en" sz="1200" b="1"/>
              <a:t>Insurance Certificate Paper</a:t>
            </a:r>
          </a:p>
        </p:txBody>
      </p:sp>
      <p:sp>
        <p:nvSpPr>
          <p:cNvPr id="291" name="Shape 291"/>
          <p:cNvSpPr txBox="1"/>
          <p:nvPr/>
        </p:nvSpPr>
        <p:spPr>
          <a:xfrm>
            <a:off x="5323333" y="5394891"/>
            <a:ext cx="2280899" cy="325200"/>
          </a:xfrm>
          <a:prstGeom prst="rect">
            <a:avLst/>
          </a:prstGeom>
          <a:noFill/>
          <a:ln>
            <a:noFill/>
          </a:ln>
        </p:spPr>
        <p:txBody>
          <a:bodyPr lIns="91425" tIns="91425" rIns="91425" bIns="91425" anchor="t" anchorCtr="0">
            <a:noAutofit/>
          </a:bodyPr>
          <a:lstStyle/>
          <a:p>
            <a:pPr lvl="0" algn="ctr" rtl="0">
              <a:spcBef>
                <a:spcPts val="0"/>
              </a:spcBef>
              <a:buNone/>
            </a:pPr>
            <a:r>
              <a:rPr lang="en" sz="1200" b="1"/>
              <a:t>NFC Insurance Card</a:t>
            </a:r>
          </a:p>
        </p:txBody>
      </p:sp>
      <p:sp>
        <p:nvSpPr>
          <p:cNvPr id="292" name="Shape 29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a:solidFill>
                  <a:srgbClr val="FFFFFF"/>
                </a:solidFill>
              </a:rPr>
              <a:t>Contract</a:t>
            </a:r>
          </a:p>
        </p:txBody>
      </p:sp>
      <p:sp>
        <p:nvSpPr>
          <p:cNvPr id="298" name="Shape 29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a:t>
            </a:fld>
            <a:endParaRPr lang="en"/>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Contract</a:t>
            </a:r>
          </a:p>
        </p:txBody>
      </p:sp>
      <p:pic>
        <p:nvPicPr>
          <p:cNvPr id="304" name="Shape 304"/>
          <p:cNvPicPr preferRelativeResize="0"/>
          <p:nvPr/>
        </p:nvPicPr>
        <p:blipFill>
          <a:blip r:embed="rId3">
            <a:alphaModFix/>
          </a:blip>
          <a:stretch>
            <a:fillRect/>
          </a:stretch>
        </p:blipFill>
        <p:spPr>
          <a:xfrm>
            <a:off x="695800" y="2159700"/>
            <a:ext cx="1462000" cy="1487024"/>
          </a:xfrm>
          <a:prstGeom prst="rect">
            <a:avLst/>
          </a:prstGeom>
          <a:noFill/>
          <a:ln>
            <a:noFill/>
          </a:ln>
        </p:spPr>
      </p:pic>
      <p:sp>
        <p:nvSpPr>
          <p:cNvPr id="305" name="Shape 305"/>
          <p:cNvSpPr/>
          <p:nvPr/>
        </p:nvSpPr>
        <p:spPr>
          <a:xfrm>
            <a:off x="2322275" y="265826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306" name="Shape 306"/>
          <p:cNvGrpSpPr/>
          <p:nvPr/>
        </p:nvGrpSpPr>
        <p:grpSpPr>
          <a:xfrm>
            <a:off x="4336150" y="2394850"/>
            <a:ext cx="1814399" cy="1383624"/>
            <a:chOff x="4336150" y="2394850"/>
            <a:chExt cx="1814399" cy="1383624"/>
          </a:xfrm>
        </p:grpSpPr>
        <p:sp>
          <p:nvSpPr>
            <p:cNvPr id="307" name="Shape 307"/>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a:t>StartDate</a:t>
              </a:r>
            </a:p>
            <a:p>
              <a:pPr rtl="0">
                <a:spcBef>
                  <a:spcPts val="0"/>
                </a:spcBef>
                <a:buNone/>
              </a:pPr>
              <a:r>
                <a:rPr lang="en"/>
                <a:t>ExpiredDate</a:t>
              </a:r>
            </a:p>
            <a:p>
              <a:pPr rtl="0">
                <a:spcBef>
                  <a:spcPts val="0"/>
                </a:spcBef>
                <a:buNone/>
              </a:pPr>
              <a:r>
                <a:rPr lang="en"/>
                <a:t>VehiclePlate</a:t>
              </a:r>
            </a:p>
            <a:p>
              <a:pPr lvl="0" rtl="0">
                <a:spcBef>
                  <a:spcPts val="0"/>
                </a:spcBef>
                <a:buNone/>
              </a:pPr>
              <a:r>
                <a:rPr lang="en"/>
                <a:t>...</a:t>
              </a:r>
            </a:p>
          </p:txBody>
        </p:sp>
        <p:sp>
          <p:nvSpPr>
            <p:cNvPr id="308" name="Shape 308"/>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a:t>Contract</a:t>
              </a:r>
            </a:p>
          </p:txBody>
        </p:sp>
      </p:grpSp>
      <p:sp>
        <p:nvSpPr>
          <p:cNvPr id="309" name="Shape 30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19</a:t>
            </a:fld>
            <a:endParaRPr lang="en"/>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a:t>Problems</a:t>
            </a:r>
          </a:p>
          <a:p>
            <a:pPr marL="457200" lvl="0" indent="-228600" rtl="0">
              <a:lnSpc>
                <a:spcPct val="100000"/>
              </a:lnSpc>
              <a:spcBef>
                <a:spcPts val="0"/>
              </a:spcBef>
              <a:buAutoNum type="arabicPeriod"/>
            </a:pPr>
            <a:r>
              <a:rPr lang="en"/>
              <a:t>Solution</a:t>
            </a:r>
          </a:p>
          <a:p>
            <a:pPr marL="457200" lvl="0" indent="-228600" rtl="0">
              <a:lnSpc>
                <a:spcPct val="100000"/>
              </a:lnSpc>
              <a:spcBef>
                <a:spcPts val="0"/>
              </a:spcBef>
              <a:buAutoNum type="arabicPeriod"/>
            </a:pPr>
            <a:r>
              <a:rPr lang="en"/>
              <a:t>Feature explanation and demo</a:t>
            </a:r>
          </a:p>
          <a:p>
            <a:pPr marL="914400" lvl="1" indent="-228600" rtl="0">
              <a:lnSpc>
                <a:spcPct val="100000"/>
              </a:lnSpc>
              <a:spcBef>
                <a:spcPts val="0"/>
              </a:spcBef>
              <a:buAutoNum type="alphaLcPeriod"/>
            </a:pPr>
            <a:r>
              <a:rPr lang="en"/>
              <a:t>Contract</a:t>
            </a:r>
          </a:p>
          <a:p>
            <a:pPr marL="914400" lvl="1" indent="-228600" rtl="0">
              <a:lnSpc>
                <a:spcPct val="100000"/>
              </a:lnSpc>
              <a:spcBef>
                <a:spcPts val="0"/>
              </a:spcBef>
              <a:buAutoNum type="alphaLcPeriod"/>
            </a:pPr>
            <a:r>
              <a:rPr lang="en"/>
              <a:t>Card</a:t>
            </a:r>
          </a:p>
          <a:p>
            <a:pPr marL="914400" lvl="1" indent="-228600" rtl="0">
              <a:lnSpc>
                <a:spcPct val="100000"/>
              </a:lnSpc>
              <a:spcBef>
                <a:spcPts val="0"/>
              </a:spcBef>
              <a:buAutoNum type="alphaLcPeriod"/>
            </a:pPr>
            <a:r>
              <a:rPr lang="en"/>
              <a:t>Print and check card</a:t>
            </a:r>
          </a:p>
          <a:p>
            <a:pPr marL="914400" lvl="1" indent="-228600" rtl="0">
              <a:lnSpc>
                <a:spcPct val="100000"/>
              </a:lnSpc>
              <a:spcBef>
                <a:spcPts val="0"/>
              </a:spcBef>
              <a:buAutoNum type="alphaLcPeriod"/>
            </a:pPr>
            <a:r>
              <a:rPr lang="en"/>
              <a:t>Scheduler &amp; notification</a:t>
            </a:r>
          </a:p>
          <a:p>
            <a:pPr marL="914400" lvl="1" indent="-228600" rtl="0">
              <a:lnSpc>
                <a:spcPct val="100000"/>
              </a:lnSpc>
              <a:spcBef>
                <a:spcPts val="0"/>
              </a:spcBef>
              <a:buAutoNum type="alphaLcPeriod"/>
            </a:pPr>
            <a:r>
              <a:rPr lang="en"/>
              <a:t>Renew contract</a:t>
            </a:r>
          </a:p>
          <a:p>
            <a:pPr marL="457200" lvl="0" indent="-228600">
              <a:lnSpc>
                <a:spcPct val="100000"/>
              </a:lnSpc>
              <a:spcBef>
                <a:spcPts val="0"/>
              </a:spcBef>
              <a:buAutoNum type="arabicPeriod"/>
            </a:pPr>
            <a:r>
              <a:rPr lang="en"/>
              <a:t>Future plan</a:t>
            </a:r>
          </a:p>
        </p:txBody>
      </p:sp>
      <p:sp>
        <p:nvSpPr>
          <p:cNvPr id="49" name="Shape 4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Overview</a:t>
            </a:r>
          </a:p>
        </p:txBody>
      </p:sp>
      <p:sp>
        <p:nvSpPr>
          <p:cNvPr id="50" name="Shape 5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315" name="Shape 315"/>
          <p:cNvPicPr preferRelativeResize="0"/>
          <p:nvPr/>
        </p:nvPicPr>
        <p:blipFill>
          <a:blip r:embed="rId3">
            <a:alphaModFix/>
          </a:blip>
          <a:stretch>
            <a:fillRect/>
          </a:stretch>
        </p:blipFill>
        <p:spPr>
          <a:xfrm>
            <a:off x="695800" y="2159700"/>
            <a:ext cx="1462000" cy="1487024"/>
          </a:xfrm>
          <a:prstGeom prst="rect">
            <a:avLst/>
          </a:prstGeom>
          <a:noFill/>
          <a:ln>
            <a:noFill/>
          </a:ln>
        </p:spPr>
      </p:pic>
      <p:sp>
        <p:nvSpPr>
          <p:cNvPr id="316" name="Shape 316"/>
          <p:cNvSpPr/>
          <p:nvPr/>
        </p:nvSpPr>
        <p:spPr>
          <a:xfrm>
            <a:off x="2322275" y="265826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317" name="Shape 317"/>
          <p:cNvGrpSpPr/>
          <p:nvPr/>
        </p:nvGrpSpPr>
        <p:grpSpPr>
          <a:xfrm>
            <a:off x="4336150" y="2394850"/>
            <a:ext cx="1814399" cy="1383624"/>
            <a:chOff x="4336150" y="2394850"/>
            <a:chExt cx="1814399" cy="1383624"/>
          </a:xfrm>
        </p:grpSpPr>
        <p:sp>
          <p:nvSpPr>
            <p:cNvPr id="318" name="Shape 318"/>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319" name="Shape 319"/>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Contract</a:t>
              </a:r>
            </a:p>
          </p:txBody>
        </p:sp>
      </p:grpSp>
      <p:grpSp>
        <p:nvGrpSpPr>
          <p:cNvPr id="320" name="Shape 320"/>
          <p:cNvGrpSpPr/>
          <p:nvPr/>
        </p:nvGrpSpPr>
        <p:grpSpPr>
          <a:xfrm>
            <a:off x="7067750" y="1861450"/>
            <a:ext cx="1814399" cy="956425"/>
            <a:chOff x="4336150" y="2394850"/>
            <a:chExt cx="1814399" cy="956425"/>
          </a:xfrm>
        </p:grpSpPr>
        <p:sp>
          <p:nvSpPr>
            <p:cNvPr id="321" name="Shape 321"/>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CustomerName</a:t>
              </a:r>
            </a:p>
            <a:p>
              <a:pPr lvl="0" rtl="0">
                <a:spcBef>
                  <a:spcPts val="0"/>
                </a:spcBef>
                <a:buNone/>
              </a:pPr>
              <a:r>
                <a:rPr lang="en"/>
                <a:t>...</a:t>
              </a:r>
            </a:p>
          </p:txBody>
        </p:sp>
        <p:sp>
          <p:nvSpPr>
            <p:cNvPr id="322" name="Shape 322"/>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grpSp>
        <p:nvGrpSpPr>
          <p:cNvPr id="323" name="Shape 323"/>
          <p:cNvGrpSpPr/>
          <p:nvPr/>
        </p:nvGrpSpPr>
        <p:grpSpPr>
          <a:xfrm>
            <a:off x="2322275" y="4682525"/>
            <a:ext cx="1814399" cy="956425"/>
            <a:chOff x="4336150" y="2394850"/>
            <a:chExt cx="1814399" cy="956425"/>
          </a:xfrm>
        </p:grpSpPr>
        <p:sp>
          <p:nvSpPr>
            <p:cNvPr id="324" name="Shape 324"/>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Description</a:t>
              </a:r>
            </a:p>
            <a:p>
              <a:pPr lvl="0" rtl="0">
                <a:spcBef>
                  <a:spcPts val="0"/>
                </a:spcBef>
                <a:buNone/>
              </a:pPr>
              <a:r>
                <a:rPr lang="en"/>
                <a:t>...</a:t>
              </a:r>
            </a:p>
          </p:txBody>
        </p:sp>
        <p:sp>
          <p:nvSpPr>
            <p:cNvPr id="325" name="Shape 325"/>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Punishment</a:t>
              </a:r>
            </a:p>
          </p:txBody>
        </p:sp>
      </p:grpSp>
      <p:grpSp>
        <p:nvGrpSpPr>
          <p:cNvPr id="326" name="Shape 326"/>
          <p:cNvGrpSpPr/>
          <p:nvPr/>
        </p:nvGrpSpPr>
        <p:grpSpPr>
          <a:xfrm>
            <a:off x="4591700" y="4682525"/>
            <a:ext cx="1814399" cy="956425"/>
            <a:chOff x="4336150" y="2394850"/>
            <a:chExt cx="1814399" cy="956425"/>
          </a:xfrm>
        </p:grpSpPr>
        <p:sp>
          <p:nvSpPr>
            <p:cNvPr id="327" name="Shape 327"/>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Description</a:t>
              </a:r>
            </a:p>
            <a:p>
              <a:pPr lvl="0" rtl="0">
                <a:spcBef>
                  <a:spcPts val="0"/>
                </a:spcBef>
                <a:buNone/>
              </a:pPr>
              <a:r>
                <a:rPr lang="en"/>
                <a:t>...</a:t>
              </a:r>
            </a:p>
          </p:txBody>
        </p:sp>
        <p:sp>
          <p:nvSpPr>
            <p:cNvPr id="328" name="Shape 328"/>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Accident</a:t>
              </a:r>
            </a:p>
          </p:txBody>
        </p:sp>
      </p:grpSp>
      <p:grpSp>
        <p:nvGrpSpPr>
          <p:cNvPr id="329" name="Shape 329"/>
          <p:cNvGrpSpPr/>
          <p:nvPr/>
        </p:nvGrpSpPr>
        <p:grpSpPr>
          <a:xfrm>
            <a:off x="6861125" y="4682525"/>
            <a:ext cx="1814399" cy="956425"/>
            <a:chOff x="4336150" y="2394850"/>
            <a:chExt cx="1814399" cy="956425"/>
          </a:xfrm>
        </p:grpSpPr>
        <p:sp>
          <p:nvSpPr>
            <p:cNvPr id="330" name="Shape 330"/>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Description</a:t>
              </a:r>
            </a:p>
            <a:p>
              <a:pPr lvl="0" rtl="0">
                <a:spcBef>
                  <a:spcPts val="0"/>
                </a:spcBef>
                <a:buNone/>
              </a:pPr>
              <a:r>
                <a:rPr lang="en"/>
                <a:t>...</a:t>
              </a:r>
            </a:p>
          </p:txBody>
        </p:sp>
        <p:sp>
          <p:nvSpPr>
            <p:cNvPr id="331" name="Shape 33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Compensation</a:t>
              </a:r>
            </a:p>
          </p:txBody>
        </p:sp>
      </p:grpSp>
      <p:cxnSp>
        <p:nvCxnSpPr>
          <p:cNvPr id="332" name="Shape 332"/>
          <p:cNvCxnSpPr>
            <a:stCxn id="319" idx="3"/>
            <a:endCxn id="322" idx="1"/>
          </p:cNvCxnSpPr>
          <p:nvPr/>
        </p:nvCxnSpPr>
        <p:spPr>
          <a:xfrm rot="10800000" flipH="1">
            <a:off x="6150549" y="2042950"/>
            <a:ext cx="917099" cy="533400"/>
          </a:xfrm>
          <a:prstGeom prst="bentConnector3">
            <a:avLst>
              <a:gd name="adj1" fmla="val 50005"/>
            </a:avLst>
          </a:prstGeom>
          <a:noFill/>
          <a:ln w="19050" cap="flat" cmpd="sng">
            <a:solidFill>
              <a:schemeClr val="dk2"/>
            </a:solidFill>
            <a:prstDash val="solid"/>
            <a:round/>
            <a:headEnd type="none" w="lg" len="lg"/>
            <a:tailEnd type="none" w="lg" len="lg"/>
          </a:ln>
        </p:spPr>
      </p:cxnSp>
      <p:cxnSp>
        <p:nvCxnSpPr>
          <p:cNvPr id="333" name="Shape 333"/>
          <p:cNvCxnSpPr>
            <a:endCxn id="325" idx="0"/>
          </p:cNvCxnSpPr>
          <p:nvPr/>
        </p:nvCxnSpPr>
        <p:spPr>
          <a:xfrm flipH="1">
            <a:off x="3229475" y="3778324"/>
            <a:ext cx="1362300" cy="904200"/>
          </a:xfrm>
          <a:prstGeom prst="straightConnector1">
            <a:avLst/>
          </a:prstGeom>
          <a:noFill/>
          <a:ln w="19050" cap="flat" cmpd="sng">
            <a:solidFill>
              <a:schemeClr val="dk2"/>
            </a:solidFill>
            <a:prstDash val="solid"/>
            <a:round/>
            <a:headEnd type="none" w="lg" len="lg"/>
            <a:tailEnd type="none" w="lg" len="lg"/>
          </a:ln>
        </p:spPr>
      </p:cxnSp>
      <p:cxnSp>
        <p:nvCxnSpPr>
          <p:cNvPr id="334" name="Shape 334"/>
          <p:cNvCxnSpPr>
            <a:stCxn id="318" idx="2"/>
            <a:endCxn id="328" idx="0"/>
          </p:cNvCxnSpPr>
          <p:nvPr/>
        </p:nvCxnSpPr>
        <p:spPr>
          <a:xfrm>
            <a:off x="5243349" y="3778475"/>
            <a:ext cx="255600" cy="904200"/>
          </a:xfrm>
          <a:prstGeom prst="straightConnector1">
            <a:avLst/>
          </a:prstGeom>
          <a:noFill/>
          <a:ln w="19050" cap="flat" cmpd="sng">
            <a:solidFill>
              <a:schemeClr val="dk2"/>
            </a:solidFill>
            <a:prstDash val="solid"/>
            <a:round/>
            <a:headEnd type="none" w="lg" len="lg"/>
            <a:tailEnd type="none" w="lg" len="lg"/>
          </a:ln>
        </p:spPr>
      </p:cxnSp>
      <p:cxnSp>
        <p:nvCxnSpPr>
          <p:cNvPr id="335" name="Shape 335"/>
          <p:cNvCxnSpPr>
            <a:endCxn id="331" idx="0"/>
          </p:cNvCxnSpPr>
          <p:nvPr/>
        </p:nvCxnSpPr>
        <p:spPr>
          <a:xfrm>
            <a:off x="5963525" y="3786725"/>
            <a:ext cx="1804800" cy="895800"/>
          </a:xfrm>
          <a:prstGeom prst="straightConnector1">
            <a:avLst/>
          </a:prstGeom>
          <a:noFill/>
          <a:ln w="19050" cap="flat" cmpd="sng">
            <a:solidFill>
              <a:schemeClr val="dk2"/>
            </a:solidFill>
            <a:prstDash val="solid"/>
            <a:round/>
            <a:headEnd type="none" w="lg" len="lg"/>
            <a:tailEnd type="none" w="lg" len="lg"/>
          </a:ln>
        </p:spPr>
      </p:cxnSp>
      <p:sp>
        <p:nvSpPr>
          <p:cNvPr id="336" name="Shape 336"/>
          <p:cNvSpPr txBox="1"/>
          <p:nvPr/>
        </p:nvSpPr>
        <p:spPr>
          <a:xfrm>
            <a:off x="2832650" y="4412975"/>
            <a:ext cx="8587499" cy="1001999"/>
          </a:xfrm>
          <a:prstGeom prst="rect">
            <a:avLst/>
          </a:prstGeom>
          <a:noFill/>
          <a:ln>
            <a:noFill/>
          </a:ln>
        </p:spPr>
        <p:txBody>
          <a:bodyPr lIns="91425" tIns="91425" rIns="91425" bIns="91425" anchor="t" anchorCtr="0">
            <a:noAutofit/>
          </a:bodyPr>
          <a:lstStyle/>
          <a:p>
            <a:pPr>
              <a:spcBef>
                <a:spcPts val="0"/>
              </a:spcBef>
              <a:buNone/>
            </a:pPr>
            <a:endParaRPr/>
          </a:p>
        </p:txBody>
      </p:sp>
      <p:sp>
        <p:nvSpPr>
          <p:cNvPr id="337" name="Shape 337"/>
          <p:cNvSpPr txBox="1"/>
          <p:nvPr/>
        </p:nvSpPr>
        <p:spPr>
          <a:xfrm>
            <a:off x="2594675" y="4234050"/>
            <a:ext cx="729900" cy="372600"/>
          </a:xfrm>
          <a:prstGeom prst="rect">
            <a:avLst/>
          </a:prstGeom>
          <a:noFill/>
          <a:ln>
            <a:noFill/>
          </a:ln>
        </p:spPr>
        <p:txBody>
          <a:bodyPr lIns="91425" tIns="91425" rIns="91425" bIns="91425" anchor="t" anchorCtr="0">
            <a:noAutofit/>
          </a:bodyPr>
          <a:lstStyle/>
          <a:p>
            <a:pPr>
              <a:spcBef>
                <a:spcPts val="0"/>
              </a:spcBef>
              <a:buNone/>
            </a:pPr>
            <a:r>
              <a:rPr lang="en" sz="2400" b="1"/>
              <a:t>0..*</a:t>
            </a:r>
          </a:p>
        </p:txBody>
      </p:sp>
      <p:sp>
        <p:nvSpPr>
          <p:cNvPr id="338" name="Shape 338"/>
          <p:cNvSpPr txBox="1"/>
          <p:nvPr/>
        </p:nvSpPr>
        <p:spPr>
          <a:xfrm>
            <a:off x="4769050" y="42340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339" name="Shape 339"/>
          <p:cNvSpPr txBox="1"/>
          <p:nvPr/>
        </p:nvSpPr>
        <p:spPr>
          <a:xfrm>
            <a:off x="7417725" y="42340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340" name="Shape 340"/>
          <p:cNvSpPr txBox="1"/>
          <p:nvPr/>
        </p:nvSpPr>
        <p:spPr>
          <a:xfrm>
            <a:off x="3861800" y="356505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341" name="Shape 341"/>
          <p:cNvSpPr txBox="1"/>
          <p:nvPr/>
        </p:nvSpPr>
        <p:spPr>
          <a:xfrm>
            <a:off x="4912662" y="3706375"/>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342" name="Shape 342"/>
          <p:cNvSpPr txBox="1"/>
          <p:nvPr/>
        </p:nvSpPr>
        <p:spPr>
          <a:xfrm>
            <a:off x="6247500" y="356505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343" name="Shape 343"/>
          <p:cNvSpPr txBox="1"/>
          <p:nvPr/>
        </p:nvSpPr>
        <p:spPr>
          <a:xfrm>
            <a:off x="6677225" y="15440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344" name="Shape 344"/>
          <p:cNvSpPr txBox="1"/>
          <p:nvPr/>
        </p:nvSpPr>
        <p:spPr>
          <a:xfrm>
            <a:off x="6071250" y="255451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345" name="Shape 34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20</a:t>
            </a:fld>
            <a:endParaRPr lang="en"/>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Contract</a:t>
            </a:r>
          </a:p>
        </p:txBody>
      </p:sp>
      <p:pic>
        <p:nvPicPr>
          <p:cNvPr id="351" name="Shape 351"/>
          <p:cNvPicPr preferRelativeResize="0"/>
          <p:nvPr/>
        </p:nvPicPr>
        <p:blipFill>
          <a:blip r:embed="rId3">
            <a:alphaModFix/>
          </a:blip>
          <a:stretch>
            <a:fillRect/>
          </a:stretch>
        </p:blipFill>
        <p:spPr>
          <a:xfrm>
            <a:off x="801125" y="2108971"/>
            <a:ext cx="1609602" cy="571834"/>
          </a:xfrm>
          <a:prstGeom prst="rect">
            <a:avLst/>
          </a:prstGeom>
          <a:noFill/>
          <a:ln>
            <a:noFill/>
          </a:ln>
        </p:spPr>
      </p:pic>
      <p:sp>
        <p:nvSpPr>
          <p:cNvPr id="352" name="Shape 352"/>
          <p:cNvSpPr txBox="1"/>
          <p:nvPr/>
        </p:nvSpPr>
        <p:spPr>
          <a:xfrm>
            <a:off x="4946875" y="2109025"/>
            <a:ext cx="4197000" cy="571799"/>
          </a:xfrm>
          <a:prstGeom prst="rect">
            <a:avLst/>
          </a:prstGeom>
          <a:noFill/>
          <a:ln>
            <a:noFill/>
          </a:ln>
        </p:spPr>
        <p:txBody>
          <a:bodyPr lIns="91425" tIns="91425" rIns="91425" bIns="91425" anchor="t" anchorCtr="0">
            <a:noAutofit/>
          </a:bodyPr>
          <a:lstStyle/>
          <a:p>
            <a:pPr>
              <a:spcBef>
                <a:spcPts val="0"/>
              </a:spcBef>
              <a:buNone/>
            </a:pPr>
            <a:r>
              <a:rPr lang="en" sz="1800"/>
              <a:t>Contract is not paid yet or contract start date is not came yet</a:t>
            </a:r>
          </a:p>
        </p:txBody>
      </p:sp>
      <p:sp>
        <p:nvSpPr>
          <p:cNvPr id="353" name="Shape 353"/>
          <p:cNvSpPr txBox="1"/>
          <p:nvPr/>
        </p:nvSpPr>
        <p:spPr>
          <a:xfrm>
            <a:off x="2634200" y="2104350"/>
            <a:ext cx="2089199" cy="571799"/>
          </a:xfrm>
          <a:prstGeom prst="rect">
            <a:avLst/>
          </a:prstGeom>
          <a:noFill/>
          <a:ln>
            <a:noFill/>
          </a:ln>
        </p:spPr>
        <p:txBody>
          <a:bodyPr lIns="91425" tIns="91425" rIns="91425" bIns="91425" anchor="ctr" anchorCtr="0">
            <a:noAutofit/>
          </a:bodyPr>
          <a:lstStyle/>
          <a:p>
            <a:pPr>
              <a:spcBef>
                <a:spcPts val="0"/>
              </a:spcBef>
              <a:buNone/>
            </a:pPr>
            <a:r>
              <a:rPr lang="en" sz="1800" b="1"/>
              <a:t>(Chưa kích hoạt)</a:t>
            </a:r>
          </a:p>
        </p:txBody>
      </p:sp>
      <p:sp>
        <p:nvSpPr>
          <p:cNvPr id="354" name="Shape 35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21</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360" name="Shape 360"/>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61" name="Shape 361"/>
          <p:cNvPicPr preferRelativeResize="0"/>
          <p:nvPr/>
        </p:nvPicPr>
        <p:blipFill>
          <a:blip r:embed="rId4">
            <a:alphaModFix/>
          </a:blip>
          <a:stretch>
            <a:fillRect/>
          </a:stretch>
        </p:blipFill>
        <p:spPr>
          <a:xfrm>
            <a:off x="801125" y="2842225"/>
            <a:ext cx="1609602" cy="571834"/>
          </a:xfrm>
          <a:prstGeom prst="rect">
            <a:avLst/>
          </a:prstGeom>
          <a:noFill/>
          <a:ln>
            <a:noFill/>
          </a:ln>
        </p:spPr>
      </p:pic>
      <p:sp>
        <p:nvSpPr>
          <p:cNvPr id="362" name="Shape 362"/>
          <p:cNvSpPr txBox="1"/>
          <p:nvPr/>
        </p:nvSpPr>
        <p:spPr>
          <a:xfrm>
            <a:off x="4946875" y="210902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not paid yet or contract start date is not came yet</a:t>
            </a:r>
          </a:p>
        </p:txBody>
      </p:sp>
      <p:sp>
        <p:nvSpPr>
          <p:cNvPr id="363" name="Shape 363"/>
          <p:cNvSpPr txBox="1"/>
          <p:nvPr/>
        </p:nvSpPr>
        <p:spPr>
          <a:xfrm>
            <a:off x="4946925" y="284225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paid but no card is assigned yet</a:t>
            </a:r>
          </a:p>
        </p:txBody>
      </p:sp>
      <p:sp>
        <p:nvSpPr>
          <p:cNvPr id="364" name="Shape 364"/>
          <p:cNvSpPr txBox="1"/>
          <p:nvPr/>
        </p:nvSpPr>
        <p:spPr>
          <a:xfrm>
            <a:off x="2634200" y="21043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kích hoạt)</a:t>
            </a:r>
          </a:p>
        </p:txBody>
      </p:sp>
      <p:sp>
        <p:nvSpPr>
          <p:cNvPr id="365" name="Shape 365"/>
          <p:cNvSpPr txBox="1"/>
          <p:nvPr/>
        </p:nvSpPr>
        <p:spPr>
          <a:xfrm>
            <a:off x="2634225" y="2842237"/>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có thẻ)</a:t>
            </a:r>
          </a:p>
        </p:txBody>
      </p:sp>
      <p:sp>
        <p:nvSpPr>
          <p:cNvPr id="366" name="Shape 36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372" name="Shape 372"/>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73" name="Shape 373"/>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374" name="Shape 374"/>
          <p:cNvPicPr preferRelativeResize="0"/>
          <p:nvPr/>
        </p:nvPicPr>
        <p:blipFill>
          <a:blip r:embed="rId5">
            <a:alphaModFix/>
          </a:blip>
          <a:stretch>
            <a:fillRect/>
          </a:stretch>
        </p:blipFill>
        <p:spPr>
          <a:xfrm>
            <a:off x="801125" y="3575466"/>
            <a:ext cx="1609602" cy="571834"/>
          </a:xfrm>
          <a:prstGeom prst="rect">
            <a:avLst/>
          </a:prstGeom>
          <a:noFill/>
          <a:ln>
            <a:noFill/>
          </a:ln>
        </p:spPr>
      </p:pic>
      <p:sp>
        <p:nvSpPr>
          <p:cNvPr id="375" name="Shape 375"/>
          <p:cNvSpPr txBox="1"/>
          <p:nvPr/>
        </p:nvSpPr>
        <p:spPr>
          <a:xfrm>
            <a:off x="4946875" y="210902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not paid yet or contract start date is not came yet</a:t>
            </a:r>
          </a:p>
        </p:txBody>
      </p:sp>
      <p:sp>
        <p:nvSpPr>
          <p:cNvPr id="376" name="Shape 376"/>
          <p:cNvSpPr txBox="1"/>
          <p:nvPr/>
        </p:nvSpPr>
        <p:spPr>
          <a:xfrm>
            <a:off x="4946925" y="284225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paid but no card is assigned yet</a:t>
            </a:r>
          </a:p>
        </p:txBody>
      </p:sp>
      <p:sp>
        <p:nvSpPr>
          <p:cNvPr id="377" name="Shape 377"/>
          <p:cNvSpPr txBox="1"/>
          <p:nvPr/>
        </p:nvSpPr>
        <p:spPr>
          <a:xfrm>
            <a:off x="4946925" y="357547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ready to use (paid and have card assigned)</a:t>
            </a:r>
          </a:p>
        </p:txBody>
      </p:sp>
      <p:sp>
        <p:nvSpPr>
          <p:cNvPr id="378" name="Shape 378"/>
          <p:cNvSpPr txBox="1"/>
          <p:nvPr/>
        </p:nvSpPr>
        <p:spPr>
          <a:xfrm>
            <a:off x="2634200" y="21043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kích hoạt)</a:t>
            </a:r>
          </a:p>
        </p:txBody>
      </p:sp>
      <p:sp>
        <p:nvSpPr>
          <p:cNvPr id="379" name="Shape 379"/>
          <p:cNvSpPr txBox="1"/>
          <p:nvPr/>
        </p:nvSpPr>
        <p:spPr>
          <a:xfrm>
            <a:off x="2634225" y="2842237"/>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có thẻ)</a:t>
            </a:r>
          </a:p>
        </p:txBody>
      </p:sp>
      <p:sp>
        <p:nvSpPr>
          <p:cNvPr id="380" name="Shape 380"/>
          <p:cNvSpPr txBox="1"/>
          <p:nvPr/>
        </p:nvSpPr>
        <p:spPr>
          <a:xfrm>
            <a:off x="2634225" y="35801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(Sẵn sàng)</a:t>
            </a:r>
          </a:p>
        </p:txBody>
      </p:sp>
      <p:sp>
        <p:nvSpPr>
          <p:cNvPr id="381" name="Shape 38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387" name="Shape 387"/>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88" name="Shape 388"/>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389" name="Shape 389"/>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390" name="Shape 390"/>
          <p:cNvPicPr preferRelativeResize="0"/>
          <p:nvPr/>
        </p:nvPicPr>
        <p:blipFill>
          <a:blip r:embed="rId6">
            <a:alphaModFix/>
          </a:blip>
          <a:stretch>
            <a:fillRect/>
          </a:stretch>
        </p:blipFill>
        <p:spPr>
          <a:xfrm>
            <a:off x="801125" y="4308731"/>
            <a:ext cx="1609602" cy="571834"/>
          </a:xfrm>
          <a:prstGeom prst="rect">
            <a:avLst/>
          </a:prstGeom>
          <a:noFill/>
          <a:ln>
            <a:noFill/>
          </a:ln>
        </p:spPr>
      </p:pic>
      <p:sp>
        <p:nvSpPr>
          <p:cNvPr id="391" name="Shape 391"/>
          <p:cNvSpPr txBox="1"/>
          <p:nvPr/>
        </p:nvSpPr>
        <p:spPr>
          <a:xfrm>
            <a:off x="4946875" y="210902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not paid yet or contract start date is not came yet</a:t>
            </a:r>
          </a:p>
        </p:txBody>
      </p:sp>
      <p:sp>
        <p:nvSpPr>
          <p:cNvPr id="392" name="Shape 392"/>
          <p:cNvSpPr txBox="1"/>
          <p:nvPr/>
        </p:nvSpPr>
        <p:spPr>
          <a:xfrm>
            <a:off x="4946925" y="284225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paid but no card is assigned yet</a:t>
            </a:r>
          </a:p>
        </p:txBody>
      </p:sp>
      <p:sp>
        <p:nvSpPr>
          <p:cNvPr id="393" name="Shape 393"/>
          <p:cNvSpPr txBox="1"/>
          <p:nvPr/>
        </p:nvSpPr>
        <p:spPr>
          <a:xfrm>
            <a:off x="4946925" y="357547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ready to use (paid and have card assigned)</a:t>
            </a:r>
          </a:p>
        </p:txBody>
      </p:sp>
      <p:sp>
        <p:nvSpPr>
          <p:cNvPr id="394" name="Shape 394"/>
          <p:cNvSpPr txBox="1"/>
          <p:nvPr/>
        </p:nvSpPr>
        <p:spPr>
          <a:xfrm>
            <a:off x="4946925" y="43087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expired date is exceed</a:t>
            </a:r>
          </a:p>
        </p:txBody>
      </p:sp>
      <p:sp>
        <p:nvSpPr>
          <p:cNvPr id="395" name="Shape 395"/>
          <p:cNvSpPr txBox="1"/>
          <p:nvPr/>
        </p:nvSpPr>
        <p:spPr>
          <a:xfrm>
            <a:off x="2634200" y="21043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kích hoạt)</a:t>
            </a:r>
          </a:p>
        </p:txBody>
      </p:sp>
      <p:sp>
        <p:nvSpPr>
          <p:cNvPr id="396" name="Shape 396"/>
          <p:cNvSpPr txBox="1"/>
          <p:nvPr/>
        </p:nvSpPr>
        <p:spPr>
          <a:xfrm>
            <a:off x="2634225" y="2842237"/>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có thẻ)</a:t>
            </a:r>
          </a:p>
        </p:txBody>
      </p:sp>
      <p:sp>
        <p:nvSpPr>
          <p:cNvPr id="397" name="Shape 397"/>
          <p:cNvSpPr txBox="1"/>
          <p:nvPr/>
        </p:nvSpPr>
        <p:spPr>
          <a:xfrm>
            <a:off x="2634225" y="35801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(Sẵn sàng)</a:t>
            </a:r>
          </a:p>
        </p:txBody>
      </p:sp>
      <p:sp>
        <p:nvSpPr>
          <p:cNvPr id="398" name="Shape 398"/>
          <p:cNvSpPr txBox="1"/>
          <p:nvPr/>
        </p:nvSpPr>
        <p:spPr>
          <a:xfrm>
            <a:off x="2634225" y="43180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(Hết hạn)</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404" name="Shape 404"/>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405" name="Shape 405"/>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406" name="Shape 406"/>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407" name="Shape 407"/>
          <p:cNvPicPr preferRelativeResize="0"/>
          <p:nvPr/>
        </p:nvPicPr>
        <p:blipFill>
          <a:blip r:embed="rId6">
            <a:alphaModFix/>
          </a:blip>
          <a:stretch>
            <a:fillRect/>
          </a:stretch>
        </p:blipFill>
        <p:spPr>
          <a:xfrm>
            <a:off x="801125" y="4308731"/>
            <a:ext cx="1609602" cy="571834"/>
          </a:xfrm>
          <a:prstGeom prst="rect">
            <a:avLst/>
          </a:prstGeom>
          <a:noFill/>
          <a:ln>
            <a:noFill/>
          </a:ln>
        </p:spPr>
      </p:pic>
      <p:pic>
        <p:nvPicPr>
          <p:cNvPr id="408" name="Shape 408"/>
          <p:cNvPicPr preferRelativeResize="0"/>
          <p:nvPr/>
        </p:nvPicPr>
        <p:blipFill>
          <a:blip r:embed="rId7">
            <a:alphaModFix/>
          </a:blip>
          <a:stretch>
            <a:fillRect/>
          </a:stretch>
        </p:blipFill>
        <p:spPr>
          <a:xfrm>
            <a:off x="801125" y="5042000"/>
            <a:ext cx="1609600" cy="571850"/>
          </a:xfrm>
          <a:prstGeom prst="rect">
            <a:avLst/>
          </a:prstGeom>
          <a:noFill/>
          <a:ln>
            <a:noFill/>
          </a:ln>
        </p:spPr>
      </p:pic>
      <p:sp>
        <p:nvSpPr>
          <p:cNvPr id="409" name="Shape 409"/>
          <p:cNvSpPr txBox="1"/>
          <p:nvPr/>
        </p:nvSpPr>
        <p:spPr>
          <a:xfrm>
            <a:off x="4946875" y="210902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not paid yet or contract start date is not came yet</a:t>
            </a:r>
          </a:p>
        </p:txBody>
      </p:sp>
      <p:sp>
        <p:nvSpPr>
          <p:cNvPr id="410" name="Shape 410"/>
          <p:cNvSpPr txBox="1"/>
          <p:nvPr/>
        </p:nvSpPr>
        <p:spPr>
          <a:xfrm>
            <a:off x="4946925" y="284225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paid but no card is assigned yet</a:t>
            </a:r>
          </a:p>
        </p:txBody>
      </p:sp>
      <p:sp>
        <p:nvSpPr>
          <p:cNvPr id="411" name="Shape 411"/>
          <p:cNvSpPr txBox="1"/>
          <p:nvPr/>
        </p:nvSpPr>
        <p:spPr>
          <a:xfrm>
            <a:off x="4946925" y="357547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ready to use (paid and have card assigned)</a:t>
            </a:r>
          </a:p>
        </p:txBody>
      </p:sp>
      <p:sp>
        <p:nvSpPr>
          <p:cNvPr id="412" name="Shape 412"/>
          <p:cNvSpPr txBox="1"/>
          <p:nvPr/>
        </p:nvSpPr>
        <p:spPr>
          <a:xfrm>
            <a:off x="4946925" y="43087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expired date is exceed</a:t>
            </a:r>
          </a:p>
        </p:txBody>
      </p:sp>
      <p:sp>
        <p:nvSpPr>
          <p:cNvPr id="413" name="Shape 413"/>
          <p:cNvSpPr txBox="1"/>
          <p:nvPr/>
        </p:nvSpPr>
        <p:spPr>
          <a:xfrm>
            <a:off x="4946925" y="504192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having a cancel request from customer</a:t>
            </a:r>
          </a:p>
        </p:txBody>
      </p:sp>
      <p:sp>
        <p:nvSpPr>
          <p:cNvPr id="414" name="Shape 414"/>
          <p:cNvSpPr txBox="1"/>
          <p:nvPr/>
        </p:nvSpPr>
        <p:spPr>
          <a:xfrm>
            <a:off x="2634200" y="21043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kích hoạt)</a:t>
            </a:r>
          </a:p>
        </p:txBody>
      </p:sp>
      <p:sp>
        <p:nvSpPr>
          <p:cNvPr id="415" name="Shape 415"/>
          <p:cNvSpPr txBox="1"/>
          <p:nvPr/>
        </p:nvSpPr>
        <p:spPr>
          <a:xfrm>
            <a:off x="2634225" y="2842237"/>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có thẻ)</a:t>
            </a:r>
          </a:p>
        </p:txBody>
      </p:sp>
      <p:sp>
        <p:nvSpPr>
          <p:cNvPr id="416" name="Shape 416"/>
          <p:cNvSpPr txBox="1"/>
          <p:nvPr/>
        </p:nvSpPr>
        <p:spPr>
          <a:xfrm>
            <a:off x="2634225" y="35801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(Sẵn sàng)</a:t>
            </a:r>
          </a:p>
        </p:txBody>
      </p:sp>
      <p:sp>
        <p:nvSpPr>
          <p:cNvPr id="417" name="Shape 417"/>
          <p:cNvSpPr txBox="1"/>
          <p:nvPr/>
        </p:nvSpPr>
        <p:spPr>
          <a:xfrm>
            <a:off x="2634225" y="43180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(Hết hạn)</a:t>
            </a:r>
          </a:p>
        </p:txBody>
      </p:sp>
      <p:sp>
        <p:nvSpPr>
          <p:cNvPr id="418" name="Shape 418"/>
          <p:cNvSpPr txBox="1"/>
          <p:nvPr/>
        </p:nvSpPr>
        <p:spPr>
          <a:xfrm>
            <a:off x="2634225" y="50559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(Yêu cầu hủy)</a:t>
            </a:r>
          </a:p>
        </p:txBody>
      </p:sp>
      <p:sp>
        <p:nvSpPr>
          <p:cNvPr id="419" name="Shape 4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425" name="Shape 425"/>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426" name="Shape 426"/>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427" name="Shape 427"/>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428" name="Shape 428"/>
          <p:cNvPicPr preferRelativeResize="0"/>
          <p:nvPr/>
        </p:nvPicPr>
        <p:blipFill>
          <a:blip r:embed="rId6">
            <a:alphaModFix/>
          </a:blip>
          <a:stretch>
            <a:fillRect/>
          </a:stretch>
        </p:blipFill>
        <p:spPr>
          <a:xfrm>
            <a:off x="801125" y="4308731"/>
            <a:ext cx="1609602" cy="571834"/>
          </a:xfrm>
          <a:prstGeom prst="rect">
            <a:avLst/>
          </a:prstGeom>
          <a:noFill/>
          <a:ln>
            <a:noFill/>
          </a:ln>
        </p:spPr>
      </p:pic>
      <p:pic>
        <p:nvPicPr>
          <p:cNvPr id="429" name="Shape 429"/>
          <p:cNvPicPr preferRelativeResize="0"/>
          <p:nvPr/>
        </p:nvPicPr>
        <p:blipFill>
          <a:blip r:embed="rId7">
            <a:alphaModFix/>
          </a:blip>
          <a:stretch>
            <a:fillRect/>
          </a:stretch>
        </p:blipFill>
        <p:spPr>
          <a:xfrm>
            <a:off x="801125" y="5775262"/>
            <a:ext cx="1609602" cy="571834"/>
          </a:xfrm>
          <a:prstGeom prst="rect">
            <a:avLst/>
          </a:prstGeom>
          <a:noFill/>
          <a:ln>
            <a:noFill/>
          </a:ln>
        </p:spPr>
      </p:pic>
      <p:pic>
        <p:nvPicPr>
          <p:cNvPr id="430" name="Shape 430"/>
          <p:cNvPicPr preferRelativeResize="0"/>
          <p:nvPr/>
        </p:nvPicPr>
        <p:blipFill>
          <a:blip r:embed="rId8">
            <a:alphaModFix/>
          </a:blip>
          <a:stretch>
            <a:fillRect/>
          </a:stretch>
        </p:blipFill>
        <p:spPr>
          <a:xfrm>
            <a:off x="801125" y="5042000"/>
            <a:ext cx="1609600" cy="571850"/>
          </a:xfrm>
          <a:prstGeom prst="rect">
            <a:avLst/>
          </a:prstGeom>
          <a:noFill/>
          <a:ln>
            <a:noFill/>
          </a:ln>
        </p:spPr>
      </p:pic>
      <p:sp>
        <p:nvSpPr>
          <p:cNvPr id="431" name="Shape 431"/>
          <p:cNvSpPr txBox="1"/>
          <p:nvPr/>
        </p:nvSpPr>
        <p:spPr>
          <a:xfrm>
            <a:off x="4946875" y="210902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not paid yet or contract start date is not came yet</a:t>
            </a:r>
          </a:p>
        </p:txBody>
      </p:sp>
      <p:sp>
        <p:nvSpPr>
          <p:cNvPr id="432" name="Shape 432"/>
          <p:cNvSpPr txBox="1"/>
          <p:nvPr/>
        </p:nvSpPr>
        <p:spPr>
          <a:xfrm>
            <a:off x="4946925" y="284225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paid but no card is assigned yet</a:t>
            </a:r>
          </a:p>
        </p:txBody>
      </p:sp>
      <p:sp>
        <p:nvSpPr>
          <p:cNvPr id="433" name="Shape 433"/>
          <p:cNvSpPr txBox="1"/>
          <p:nvPr/>
        </p:nvSpPr>
        <p:spPr>
          <a:xfrm>
            <a:off x="4946925" y="357547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ready to use (paid and have card assigned)</a:t>
            </a:r>
          </a:p>
        </p:txBody>
      </p:sp>
      <p:sp>
        <p:nvSpPr>
          <p:cNvPr id="434" name="Shape 434"/>
          <p:cNvSpPr txBox="1"/>
          <p:nvPr/>
        </p:nvSpPr>
        <p:spPr>
          <a:xfrm>
            <a:off x="4946925" y="43087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expired date is exceed</a:t>
            </a:r>
          </a:p>
        </p:txBody>
      </p:sp>
      <p:sp>
        <p:nvSpPr>
          <p:cNvPr id="435" name="Shape 435"/>
          <p:cNvSpPr txBox="1"/>
          <p:nvPr/>
        </p:nvSpPr>
        <p:spPr>
          <a:xfrm>
            <a:off x="4946925" y="5041925"/>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having a cancel request from customer</a:t>
            </a:r>
          </a:p>
        </p:txBody>
      </p:sp>
      <p:sp>
        <p:nvSpPr>
          <p:cNvPr id="436" name="Shape 436"/>
          <p:cNvSpPr txBox="1"/>
          <p:nvPr/>
        </p:nvSpPr>
        <p:spPr>
          <a:xfrm>
            <a:off x="4946925" y="577515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a:t>Contract is cancelled and no longer available</a:t>
            </a:r>
          </a:p>
        </p:txBody>
      </p:sp>
      <p:sp>
        <p:nvSpPr>
          <p:cNvPr id="437" name="Shape 437"/>
          <p:cNvSpPr txBox="1"/>
          <p:nvPr/>
        </p:nvSpPr>
        <p:spPr>
          <a:xfrm>
            <a:off x="2634200" y="21043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kích hoạt)</a:t>
            </a:r>
          </a:p>
        </p:txBody>
      </p:sp>
      <p:sp>
        <p:nvSpPr>
          <p:cNvPr id="438" name="Shape 438"/>
          <p:cNvSpPr txBox="1"/>
          <p:nvPr/>
        </p:nvSpPr>
        <p:spPr>
          <a:xfrm>
            <a:off x="2634225" y="2842237"/>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(Chưa có thẻ)</a:t>
            </a:r>
          </a:p>
        </p:txBody>
      </p:sp>
      <p:sp>
        <p:nvSpPr>
          <p:cNvPr id="439" name="Shape 439"/>
          <p:cNvSpPr txBox="1"/>
          <p:nvPr/>
        </p:nvSpPr>
        <p:spPr>
          <a:xfrm>
            <a:off x="2634225" y="35801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(Sẵn sàng)</a:t>
            </a:r>
          </a:p>
        </p:txBody>
      </p:sp>
      <p:sp>
        <p:nvSpPr>
          <p:cNvPr id="440" name="Shape 440"/>
          <p:cNvSpPr txBox="1"/>
          <p:nvPr/>
        </p:nvSpPr>
        <p:spPr>
          <a:xfrm>
            <a:off x="2634225" y="43180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(Hết hạn)</a:t>
            </a:r>
          </a:p>
        </p:txBody>
      </p:sp>
      <p:sp>
        <p:nvSpPr>
          <p:cNvPr id="441" name="Shape 441"/>
          <p:cNvSpPr txBox="1"/>
          <p:nvPr/>
        </p:nvSpPr>
        <p:spPr>
          <a:xfrm>
            <a:off x="2634225" y="50559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(Yêu cầu hủy)</a:t>
            </a:r>
          </a:p>
        </p:txBody>
      </p:sp>
      <p:sp>
        <p:nvSpPr>
          <p:cNvPr id="442" name="Shape 442"/>
          <p:cNvSpPr txBox="1"/>
          <p:nvPr/>
        </p:nvSpPr>
        <p:spPr>
          <a:xfrm>
            <a:off x="2634225" y="579385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a:t>(Đã hủy)</a:t>
            </a:r>
          </a:p>
        </p:txBody>
      </p:sp>
      <p:sp>
        <p:nvSpPr>
          <p:cNvPr id="443" name="Shape 44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Shape 448"/>
          <p:cNvGrpSpPr/>
          <p:nvPr/>
        </p:nvGrpSpPr>
        <p:grpSpPr>
          <a:xfrm>
            <a:off x="2867822" y="2319251"/>
            <a:ext cx="3827841" cy="3581675"/>
            <a:chOff x="4336150" y="2394850"/>
            <a:chExt cx="1814401" cy="1697718"/>
          </a:xfrm>
        </p:grpSpPr>
        <p:sp>
          <p:nvSpPr>
            <p:cNvPr id="449" name="Shape 449"/>
            <p:cNvSpPr/>
            <p:nvPr/>
          </p:nvSpPr>
          <p:spPr>
            <a:xfrm>
              <a:off x="4336151" y="2708968"/>
              <a:ext cx="1814399" cy="13835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3600"/>
                <a:t>StartDate</a:t>
              </a:r>
            </a:p>
            <a:p>
              <a:pPr lvl="0" rtl="0">
                <a:spcBef>
                  <a:spcPts val="0"/>
                </a:spcBef>
                <a:buNone/>
              </a:pPr>
              <a:r>
                <a:rPr lang="en" sz="3600"/>
                <a:t>ExpiredDate</a:t>
              </a:r>
            </a:p>
            <a:p>
              <a:pPr rtl="0">
                <a:spcBef>
                  <a:spcPts val="0"/>
                </a:spcBef>
                <a:buNone/>
              </a:pPr>
              <a:r>
                <a:rPr lang="en" sz="3600"/>
                <a:t>VehiclePlate</a:t>
              </a:r>
            </a:p>
            <a:p>
              <a:pPr lvl="0" rtl="0">
                <a:spcBef>
                  <a:spcPts val="0"/>
                </a:spcBef>
                <a:buNone/>
              </a:pPr>
              <a:r>
                <a:rPr lang="en" sz="3600">
                  <a:solidFill>
                    <a:srgbClr val="FF0000"/>
                  </a:solidFill>
                </a:rPr>
                <a:t>Status</a:t>
              </a:r>
            </a:p>
            <a:p>
              <a:pPr lvl="0" rtl="0">
                <a:spcBef>
                  <a:spcPts val="0"/>
                </a:spcBef>
                <a:buNone/>
              </a:pPr>
              <a:r>
                <a:rPr lang="en" sz="3600"/>
                <a:t>...</a:t>
              </a:r>
            </a:p>
          </p:txBody>
        </p:sp>
        <p:sp>
          <p:nvSpPr>
            <p:cNvPr id="450" name="Shape 45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3600" b="1"/>
                <a:t>Contract</a:t>
              </a:r>
            </a:p>
          </p:txBody>
        </p:sp>
      </p:grpSp>
      <p:sp>
        <p:nvSpPr>
          <p:cNvPr id="451" name="Shape 45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sp>
        <p:nvSpPr>
          <p:cNvPr id="452" name="Shape 452"/>
          <p:cNvSpPr/>
          <p:nvPr/>
        </p:nvSpPr>
        <p:spPr>
          <a:xfrm>
            <a:off x="1786400" y="4874775"/>
            <a:ext cx="847799" cy="272400"/>
          </a:xfrm>
          <a:prstGeom prst="rightArrow">
            <a:avLst>
              <a:gd name="adj1" fmla="val 50000"/>
              <a:gd name="adj2" fmla="val 50000"/>
            </a:avLst>
          </a:prstGeom>
          <a:solidFill>
            <a:srgbClr val="E06666"/>
          </a:solidFill>
          <a:ln w="19050" cap="flat" cmpd="sng">
            <a:solidFill>
              <a:srgbClr val="CC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Contract</a:t>
            </a:r>
          </a:p>
        </p:txBody>
      </p:sp>
      <p:pic>
        <p:nvPicPr>
          <p:cNvPr id="458" name="Shape 45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59" name="Shape 45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28</a:t>
            </a:fld>
            <a:endParaRPr lang="en"/>
          </a:p>
        </p:txBody>
      </p:sp>
      <p:sp>
        <p:nvSpPr>
          <p:cNvPr id="460" name="Shape 460"/>
          <p:cNvSpPr/>
          <p:nvPr/>
        </p:nvSpPr>
        <p:spPr>
          <a:xfrm>
            <a:off x="696400" y="2573650"/>
            <a:ext cx="2286000" cy="5246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1" name="Shape 461"/>
          <p:cNvSpPr/>
          <p:nvPr/>
        </p:nvSpPr>
        <p:spPr>
          <a:xfrm>
            <a:off x="4295700" y="2573650"/>
            <a:ext cx="2668200" cy="5246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2" name="Shape 462"/>
          <p:cNvSpPr/>
          <p:nvPr/>
        </p:nvSpPr>
        <p:spPr>
          <a:xfrm>
            <a:off x="7297025" y="3156050"/>
            <a:ext cx="847799" cy="15473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3" name="Shape 463"/>
          <p:cNvSpPr/>
          <p:nvPr/>
        </p:nvSpPr>
        <p:spPr>
          <a:xfrm>
            <a:off x="8277200" y="2824000"/>
            <a:ext cx="847799" cy="3509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4" name="Shape 464"/>
          <p:cNvSpPr/>
          <p:nvPr/>
        </p:nvSpPr>
        <p:spPr>
          <a:xfrm>
            <a:off x="3512250" y="5915525"/>
            <a:ext cx="5250300" cy="5246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5" name="Shape 465"/>
          <p:cNvSpPr/>
          <p:nvPr/>
        </p:nvSpPr>
        <p:spPr>
          <a:xfrm>
            <a:off x="7728500" y="5374025"/>
            <a:ext cx="548699" cy="1035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6" name="Shape 466"/>
          <p:cNvSpPr/>
          <p:nvPr/>
        </p:nvSpPr>
        <p:spPr>
          <a:xfrm>
            <a:off x="2555725" y="4244600"/>
            <a:ext cx="46088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7" name="Shape 467"/>
          <p:cNvSpPr/>
          <p:nvPr/>
        </p:nvSpPr>
        <p:spPr>
          <a:xfrm>
            <a:off x="1935775" y="3156050"/>
            <a:ext cx="5497499" cy="1074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8" name="Shape 468"/>
          <p:cNvSpPr/>
          <p:nvPr/>
        </p:nvSpPr>
        <p:spPr>
          <a:xfrm>
            <a:off x="4615650" y="4809325"/>
            <a:ext cx="2348400"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9" name="Shape 469"/>
          <p:cNvSpPr/>
          <p:nvPr/>
        </p:nvSpPr>
        <p:spPr>
          <a:xfrm>
            <a:off x="4389575" y="5374050"/>
            <a:ext cx="32252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0" name="Shape 470"/>
          <p:cNvSpPr/>
          <p:nvPr/>
        </p:nvSpPr>
        <p:spPr>
          <a:xfrm>
            <a:off x="378475" y="4901775"/>
            <a:ext cx="2924099" cy="911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1" name="Shape 471"/>
          <p:cNvSpPr/>
          <p:nvPr/>
        </p:nvSpPr>
        <p:spPr>
          <a:xfrm>
            <a:off x="1636025" y="5812950"/>
            <a:ext cx="548699" cy="3942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2" name="Shape 472"/>
          <p:cNvSpPr/>
          <p:nvPr/>
        </p:nvSpPr>
        <p:spPr>
          <a:xfrm>
            <a:off x="62550" y="2824000"/>
            <a:ext cx="1163699" cy="24444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478" name="Shape 47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79" name="Shape 47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480" name="Shape 480"/>
          <p:cNvSpPr/>
          <p:nvPr/>
        </p:nvSpPr>
        <p:spPr>
          <a:xfrm>
            <a:off x="4295700" y="2573650"/>
            <a:ext cx="2668200" cy="5246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1" name="Shape 481"/>
          <p:cNvSpPr/>
          <p:nvPr/>
        </p:nvSpPr>
        <p:spPr>
          <a:xfrm>
            <a:off x="7297025" y="3156050"/>
            <a:ext cx="847799" cy="15473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2" name="Shape 482"/>
          <p:cNvSpPr/>
          <p:nvPr/>
        </p:nvSpPr>
        <p:spPr>
          <a:xfrm>
            <a:off x="8277200" y="2824000"/>
            <a:ext cx="847799" cy="3509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3" name="Shape 483"/>
          <p:cNvSpPr/>
          <p:nvPr/>
        </p:nvSpPr>
        <p:spPr>
          <a:xfrm>
            <a:off x="3512250" y="5915525"/>
            <a:ext cx="5250300" cy="5246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4" name="Shape 484"/>
          <p:cNvSpPr/>
          <p:nvPr/>
        </p:nvSpPr>
        <p:spPr>
          <a:xfrm>
            <a:off x="7728500" y="5374025"/>
            <a:ext cx="548699" cy="1035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5" name="Shape 485"/>
          <p:cNvSpPr/>
          <p:nvPr/>
        </p:nvSpPr>
        <p:spPr>
          <a:xfrm>
            <a:off x="2555725" y="4244600"/>
            <a:ext cx="46088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6" name="Shape 486"/>
          <p:cNvSpPr/>
          <p:nvPr/>
        </p:nvSpPr>
        <p:spPr>
          <a:xfrm>
            <a:off x="4615650" y="4809325"/>
            <a:ext cx="2348400"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7" name="Shape 487"/>
          <p:cNvSpPr/>
          <p:nvPr/>
        </p:nvSpPr>
        <p:spPr>
          <a:xfrm>
            <a:off x="4389575" y="5374050"/>
            <a:ext cx="32252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8" name="Shape 488"/>
          <p:cNvSpPr/>
          <p:nvPr/>
        </p:nvSpPr>
        <p:spPr>
          <a:xfrm>
            <a:off x="378475" y="4901775"/>
            <a:ext cx="2924099" cy="911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9" name="Shape 489"/>
          <p:cNvSpPr/>
          <p:nvPr/>
        </p:nvSpPr>
        <p:spPr>
          <a:xfrm>
            <a:off x="1636025" y="5812950"/>
            <a:ext cx="548699" cy="3942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0" name="Shape 490"/>
          <p:cNvSpPr/>
          <p:nvPr/>
        </p:nvSpPr>
        <p:spPr>
          <a:xfrm>
            <a:off x="62550" y="3285175"/>
            <a:ext cx="1163699" cy="1983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1" name="Shape 491"/>
          <p:cNvSpPr/>
          <p:nvPr/>
        </p:nvSpPr>
        <p:spPr>
          <a:xfrm>
            <a:off x="1935775" y="3156050"/>
            <a:ext cx="5497499" cy="1074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a:solidFill>
                  <a:srgbClr val="FFFFFF"/>
                </a:solidFill>
              </a:rPr>
              <a:t>Problems</a:t>
            </a:r>
          </a:p>
        </p:txBody>
      </p:sp>
      <p:sp>
        <p:nvSpPr>
          <p:cNvPr id="56" name="Shape 5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497" name="Shape 497"/>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98" name="Shape 49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99" name="Shape 499"/>
          <p:cNvSpPr/>
          <p:nvPr/>
        </p:nvSpPr>
        <p:spPr>
          <a:xfrm>
            <a:off x="7297025" y="3156050"/>
            <a:ext cx="847799" cy="15473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0" name="Shape 500"/>
          <p:cNvSpPr/>
          <p:nvPr/>
        </p:nvSpPr>
        <p:spPr>
          <a:xfrm>
            <a:off x="8277200" y="2824000"/>
            <a:ext cx="847799" cy="3509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1" name="Shape 501"/>
          <p:cNvSpPr/>
          <p:nvPr/>
        </p:nvSpPr>
        <p:spPr>
          <a:xfrm>
            <a:off x="3512250" y="5915525"/>
            <a:ext cx="5250300" cy="5246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2" name="Shape 502"/>
          <p:cNvSpPr/>
          <p:nvPr/>
        </p:nvSpPr>
        <p:spPr>
          <a:xfrm>
            <a:off x="7728500" y="5374025"/>
            <a:ext cx="548699" cy="1035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3" name="Shape 503"/>
          <p:cNvSpPr/>
          <p:nvPr/>
        </p:nvSpPr>
        <p:spPr>
          <a:xfrm>
            <a:off x="2555725" y="4244600"/>
            <a:ext cx="46088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4" name="Shape 504"/>
          <p:cNvSpPr/>
          <p:nvPr/>
        </p:nvSpPr>
        <p:spPr>
          <a:xfrm>
            <a:off x="4615650" y="4809325"/>
            <a:ext cx="2348400"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5" name="Shape 505"/>
          <p:cNvSpPr/>
          <p:nvPr/>
        </p:nvSpPr>
        <p:spPr>
          <a:xfrm>
            <a:off x="4389575" y="5374050"/>
            <a:ext cx="32252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6" name="Shape 506"/>
          <p:cNvSpPr/>
          <p:nvPr/>
        </p:nvSpPr>
        <p:spPr>
          <a:xfrm>
            <a:off x="378475" y="4901775"/>
            <a:ext cx="2924099" cy="911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7" name="Shape 507"/>
          <p:cNvSpPr/>
          <p:nvPr/>
        </p:nvSpPr>
        <p:spPr>
          <a:xfrm>
            <a:off x="1636025" y="5812950"/>
            <a:ext cx="548699" cy="3942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8" name="Shape 508"/>
          <p:cNvSpPr/>
          <p:nvPr/>
        </p:nvSpPr>
        <p:spPr>
          <a:xfrm>
            <a:off x="62550" y="3285175"/>
            <a:ext cx="1163699" cy="1983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9" name="Shape 509"/>
          <p:cNvSpPr/>
          <p:nvPr/>
        </p:nvSpPr>
        <p:spPr>
          <a:xfrm>
            <a:off x="1935775" y="3156050"/>
            <a:ext cx="5497499" cy="1074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515" name="Shape 515"/>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16" name="Shape 51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
        <p:nvSpPr>
          <p:cNvPr id="517" name="Shape 517"/>
          <p:cNvSpPr/>
          <p:nvPr/>
        </p:nvSpPr>
        <p:spPr>
          <a:xfrm>
            <a:off x="8277200" y="2824000"/>
            <a:ext cx="847799" cy="3509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18" name="Shape 518"/>
          <p:cNvSpPr/>
          <p:nvPr/>
        </p:nvSpPr>
        <p:spPr>
          <a:xfrm>
            <a:off x="3512250" y="5915525"/>
            <a:ext cx="5250300" cy="5246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19" name="Shape 519"/>
          <p:cNvSpPr/>
          <p:nvPr/>
        </p:nvSpPr>
        <p:spPr>
          <a:xfrm>
            <a:off x="7728500" y="5374025"/>
            <a:ext cx="548699" cy="1035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20" name="Shape 520"/>
          <p:cNvSpPr/>
          <p:nvPr/>
        </p:nvSpPr>
        <p:spPr>
          <a:xfrm>
            <a:off x="2555725" y="4244600"/>
            <a:ext cx="46088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21" name="Shape 521"/>
          <p:cNvSpPr/>
          <p:nvPr/>
        </p:nvSpPr>
        <p:spPr>
          <a:xfrm>
            <a:off x="4615650" y="4809325"/>
            <a:ext cx="2348400"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22" name="Shape 522"/>
          <p:cNvSpPr/>
          <p:nvPr/>
        </p:nvSpPr>
        <p:spPr>
          <a:xfrm>
            <a:off x="4389575" y="5374050"/>
            <a:ext cx="32252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23" name="Shape 523"/>
          <p:cNvSpPr/>
          <p:nvPr/>
        </p:nvSpPr>
        <p:spPr>
          <a:xfrm>
            <a:off x="378475" y="4901775"/>
            <a:ext cx="2924099" cy="911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24" name="Shape 524"/>
          <p:cNvSpPr/>
          <p:nvPr/>
        </p:nvSpPr>
        <p:spPr>
          <a:xfrm>
            <a:off x="1636025" y="5812950"/>
            <a:ext cx="548699" cy="3942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25" name="Shape 525"/>
          <p:cNvSpPr/>
          <p:nvPr/>
        </p:nvSpPr>
        <p:spPr>
          <a:xfrm>
            <a:off x="62550" y="3285175"/>
            <a:ext cx="1163699" cy="1983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26" name="Shape 526"/>
          <p:cNvSpPr/>
          <p:nvPr/>
        </p:nvSpPr>
        <p:spPr>
          <a:xfrm>
            <a:off x="1935775" y="3156050"/>
            <a:ext cx="5250300" cy="1074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532" name="Shape 532"/>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33" name="Shape 53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
        <p:nvSpPr>
          <p:cNvPr id="534" name="Shape 534"/>
          <p:cNvSpPr/>
          <p:nvPr/>
        </p:nvSpPr>
        <p:spPr>
          <a:xfrm>
            <a:off x="8277200" y="2824000"/>
            <a:ext cx="847799" cy="3509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35" name="Shape 535"/>
          <p:cNvSpPr/>
          <p:nvPr/>
        </p:nvSpPr>
        <p:spPr>
          <a:xfrm>
            <a:off x="3512250" y="5915525"/>
            <a:ext cx="5250300" cy="5246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36" name="Shape 536"/>
          <p:cNvSpPr/>
          <p:nvPr/>
        </p:nvSpPr>
        <p:spPr>
          <a:xfrm>
            <a:off x="7728500" y="5374025"/>
            <a:ext cx="548699" cy="1035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37" name="Shape 537"/>
          <p:cNvSpPr/>
          <p:nvPr/>
        </p:nvSpPr>
        <p:spPr>
          <a:xfrm>
            <a:off x="2555725" y="4244600"/>
            <a:ext cx="46088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38" name="Shape 538"/>
          <p:cNvSpPr/>
          <p:nvPr/>
        </p:nvSpPr>
        <p:spPr>
          <a:xfrm>
            <a:off x="4389575" y="5374050"/>
            <a:ext cx="32252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39" name="Shape 539"/>
          <p:cNvSpPr/>
          <p:nvPr/>
        </p:nvSpPr>
        <p:spPr>
          <a:xfrm>
            <a:off x="378475" y="4901775"/>
            <a:ext cx="2924099" cy="911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40" name="Shape 540"/>
          <p:cNvSpPr/>
          <p:nvPr/>
        </p:nvSpPr>
        <p:spPr>
          <a:xfrm>
            <a:off x="1636025" y="5812950"/>
            <a:ext cx="548699" cy="3942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41" name="Shape 541"/>
          <p:cNvSpPr/>
          <p:nvPr/>
        </p:nvSpPr>
        <p:spPr>
          <a:xfrm>
            <a:off x="62550" y="3285175"/>
            <a:ext cx="1163699" cy="1983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42" name="Shape 542"/>
          <p:cNvSpPr/>
          <p:nvPr/>
        </p:nvSpPr>
        <p:spPr>
          <a:xfrm>
            <a:off x="1935775" y="3156050"/>
            <a:ext cx="5345100" cy="1074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548" name="Shape 54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49" name="Shape 54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550" name="Shape 550"/>
          <p:cNvSpPr/>
          <p:nvPr/>
        </p:nvSpPr>
        <p:spPr>
          <a:xfrm>
            <a:off x="8277200" y="2824000"/>
            <a:ext cx="847799" cy="3509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1" name="Shape 551"/>
          <p:cNvSpPr/>
          <p:nvPr/>
        </p:nvSpPr>
        <p:spPr>
          <a:xfrm>
            <a:off x="3512250" y="5915525"/>
            <a:ext cx="5250300" cy="5246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2" name="Shape 552"/>
          <p:cNvSpPr/>
          <p:nvPr/>
        </p:nvSpPr>
        <p:spPr>
          <a:xfrm>
            <a:off x="7728500" y="5374025"/>
            <a:ext cx="548699" cy="1035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3" name="Shape 553"/>
          <p:cNvSpPr/>
          <p:nvPr/>
        </p:nvSpPr>
        <p:spPr>
          <a:xfrm>
            <a:off x="2555725" y="4244600"/>
            <a:ext cx="46088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4" name="Shape 554"/>
          <p:cNvSpPr/>
          <p:nvPr/>
        </p:nvSpPr>
        <p:spPr>
          <a:xfrm>
            <a:off x="378475" y="4901775"/>
            <a:ext cx="2924099" cy="911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5" name="Shape 555"/>
          <p:cNvSpPr/>
          <p:nvPr/>
        </p:nvSpPr>
        <p:spPr>
          <a:xfrm>
            <a:off x="1636025" y="5812950"/>
            <a:ext cx="548699" cy="3942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6" name="Shape 556"/>
          <p:cNvSpPr/>
          <p:nvPr/>
        </p:nvSpPr>
        <p:spPr>
          <a:xfrm>
            <a:off x="62550" y="3285175"/>
            <a:ext cx="1163699" cy="1983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7" name="Shape 557"/>
          <p:cNvSpPr/>
          <p:nvPr/>
        </p:nvSpPr>
        <p:spPr>
          <a:xfrm>
            <a:off x="1935775" y="3156050"/>
            <a:ext cx="5358300" cy="1074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563" name="Shape 56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64" name="Shape 56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565" name="Shape 565"/>
          <p:cNvSpPr/>
          <p:nvPr/>
        </p:nvSpPr>
        <p:spPr>
          <a:xfrm>
            <a:off x="2555725" y="4244600"/>
            <a:ext cx="46088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6" name="Shape 566"/>
          <p:cNvSpPr/>
          <p:nvPr/>
        </p:nvSpPr>
        <p:spPr>
          <a:xfrm>
            <a:off x="378475" y="4901775"/>
            <a:ext cx="2924099" cy="911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7" name="Shape 567"/>
          <p:cNvSpPr/>
          <p:nvPr/>
        </p:nvSpPr>
        <p:spPr>
          <a:xfrm>
            <a:off x="1636025" y="5812950"/>
            <a:ext cx="548699" cy="3942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8" name="Shape 568"/>
          <p:cNvSpPr/>
          <p:nvPr/>
        </p:nvSpPr>
        <p:spPr>
          <a:xfrm>
            <a:off x="62550" y="3285175"/>
            <a:ext cx="1163699" cy="1983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9" name="Shape 569"/>
          <p:cNvSpPr/>
          <p:nvPr/>
        </p:nvSpPr>
        <p:spPr>
          <a:xfrm>
            <a:off x="1935775" y="3156050"/>
            <a:ext cx="5318699" cy="1074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575" name="Shape 575"/>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76" name="Shape 57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577" name="Shape 577"/>
          <p:cNvSpPr/>
          <p:nvPr/>
        </p:nvSpPr>
        <p:spPr>
          <a:xfrm>
            <a:off x="2555725" y="4244600"/>
            <a:ext cx="46088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78" name="Shape 578"/>
          <p:cNvSpPr/>
          <p:nvPr/>
        </p:nvSpPr>
        <p:spPr>
          <a:xfrm>
            <a:off x="1913175" y="5024525"/>
            <a:ext cx="1391699"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79" name="Shape 579"/>
          <p:cNvSpPr/>
          <p:nvPr/>
        </p:nvSpPr>
        <p:spPr>
          <a:xfrm>
            <a:off x="838725" y="5037050"/>
            <a:ext cx="1034700" cy="4589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80" name="Shape 580"/>
          <p:cNvSpPr/>
          <p:nvPr/>
        </p:nvSpPr>
        <p:spPr>
          <a:xfrm>
            <a:off x="90825" y="3208125"/>
            <a:ext cx="671400" cy="21966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81" name="Shape 581"/>
          <p:cNvSpPr/>
          <p:nvPr/>
        </p:nvSpPr>
        <p:spPr>
          <a:xfrm>
            <a:off x="457200" y="5122250"/>
            <a:ext cx="548699" cy="2885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82" name="Shape 582"/>
          <p:cNvSpPr/>
          <p:nvPr/>
        </p:nvSpPr>
        <p:spPr>
          <a:xfrm>
            <a:off x="1935775" y="3156050"/>
            <a:ext cx="5345100" cy="1074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Shape 5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588" name="Shape 58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89" name="Shape 58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sp>
        <p:nvSpPr>
          <p:cNvPr id="595" name="Shape 59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
        <p:nvSpPr>
          <p:cNvPr id="596" name="Shape 596"/>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1: </a:t>
            </a:r>
            <a:r>
              <a:rPr lang="en" sz="1800" b="1"/>
              <a:t>Register new contract and check contract status changes</a:t>
            </a:r>
          </a:p>
        </p:txBody>
      </p:sp>
      <p:sp>
        <p:nvSpPr>
          <p:cNvPr id="597" name="Shape 597"/>
          <p:cNvSpPr txBox="1"/>
          <p:nvPr/>
        </p:nvSpPr>
        <p:spPr>
          <a:xfrm>
            <a:off x="870150" y="3270175"/>
            <a:ext cx="7969199" cy="977400"/>
          </a:xfrm>
          <a:prstGeom prst="rect">
            <a:avLst/>
          </a:prstGeom>
          <a:noFill/>
          <a:ln>
            <a:noFill/>
          </a:ln>
        </p:spPr>
        <p:txBody>
          <a:bodyPr lIns="91425" tIns="91425" rIns="91425" bIns="91425" anchor="t" anchorCtr="0">
            <a:noAutofit/>
          </a:bodyPr>
          <a:lstStyle/>
          <a:p>
            <a:pPr lvl="0" rtl="0">
              <a:spcBef>
                <a:spcPts val="0"/>
              </a:spcBef>
              <a:buNone/>
            </a:pPr>
            <a:r>
              <a:rPr lang="en" sz="2400"/>
              <a:t>Customer </a:t>
            </a:r>
            <a:r>
              <a:rPr lang="en" sz="2400" b="1"/>
              <a:t>Cao Thanh Minh</a:t>
            </a:r>
            <a:r>
              <a:rPr lang="en" sz="2400"/>
              <a:t> own a motorbike and want to register new insurance contract for his bike.</a:t>
            </a:r>
          </a:p>
        </p:txBody>
      </p:sp>
      <p:sp>
        <p:nvSpPr>
          <p:cNvPr id="598" name="Shape 598"/>
          <p:cNvSpPr txBox="1"/>
          <p:nvPr/>
        </p:nvSpPr>
        <p:spPr>
          <a:xfrm>
            <a:off x="781650" y="2598775"/>
            <a:ext cx="4380300" cy="671400"/>
          </a:xfrm>
          <a:prstGeom prst="rect">
            <a:avLst/>
          </a:prstGeom>
          <a:noFill/>
          <a:ln>
            <a:noFill/>
          </a:ln>
        </p:spPr>
        <p:txBody>
          <a:bodyPr lIns="91425" tIns="91425" rIns="91425" bIns="91425" anchor="t" anchorCtr="0">
            <a:noAutofit/>
          </a:bodyPr>
          <a:lstStyle/>
          <a:p>
            <a:pPr lvl="0" rtl="0">
              <a:spcBef>
                <a:spcPts val="0"/>
              </a:spcBef>
              <a:buNone/>
            </a:pPr>
            <a:r>
              <a:rPr lang="en" sz="3000" b="1"/>
              <a:t>Scenario:</a:t>
            </a: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sp>
        <p:nvSpPr>
          <p:cNvPr id="604" name="Shape 604"/>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1: </a:t>
            </a:r>
            <a:r>
              <a:rPr lang="en" sz="1800" b="1"/>
              <a:t>Register new contract and check contract status changes</a:t>
            </a:r>
          </a:p>
        </p:txBody>
      </p:sp>
      <p:pic>
        <p:nvPicPr>
          <p:cNvPr id="605" name="Shape 605"/>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06" name="Shape 60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607" name="Shape 607"/>
          <p:cNvSpPr/>
          <p:nvPr/>
        </p:nvSpPr>
        <p:spPr>
          <a:xfrm>
            <a:off x="4317450" y="2430175"/>
            <a:ext cx="3500400" cy="11430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08" name="Shape 608"/>
          <p:cNvSpPr/>
          <p:nvPr/>
        </p:nvSpPr>
        <p:spPr>
          <a:xfrm>
            <a:off x="5643600" y="2692650"/>
            <a:ext cx="3152099" cy="38172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09" name="Shape 609"/>
          <p:cNvSpPr/>
          <p:nvPr/>
        </p:nvSpPr>
        <p:spPr>
          <a:xfrm>
            <a:off x="3282925" y="4511450"/>
            <a:ext cx="3152099" cy="2076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sp>
        <p:nvSpPr>
          <p:cNvPr id="615" name="Shape 615"/>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1: </a:t>
            </a:r>
            <a:r>
              <a:rPr lang="en" sz="1800" b="1"/>
              <a:t>Register new contract and check contract status changes</a:t>
            </a:r>
          </a:p>
        </p:txBody>
      </p:sp>
      <p:pic>
        <p:nvPicPr>
          <p:cNvPr id="616" name="Shape 616"/>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17" name="Shape 617"/>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618" name="Shape 618"/>
          <p:cNvSpPr/>
          <p:nvPr/>
        </p:nvSpPr>
        <p:spPr>
          <a:xfrm>
            <a:off x="3282925" y="4511450"/>
            <a:ext cx="3152099" cy="20769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19" name="Shape 619"/>
          <p:cNvSpPr/>
          <p:nvPr/>
        </p:nvSpPr>
        <p:spPr>
          <a:xfrm>
            <a:off x="5643600" y="4920200"/>
            <a:ext cx="3152099" cy="15893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620" name="Shape 620"/>
          <p:cNvPicPr preferRelativeResize="0"/>
          <p:nvPr/>
        </p:nvPicPr>
        <p:blipFill>
          <a:blip r:embed="rId4">
            <a:alphaModFix/>
          </a:blip>
          <a:stretch>
            <a:fillRect/>
          </a:stretch>
        </p:blipFill>
        <p:spPr>
          <a:xfrm>
            <a:off x="5434925" y="2870400"/>
            <a:ext cx="1090574" cy="3554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marL="457200" lvl="0" indent="-228600">
              <a:spcBef>
                <a:spcPts val="0"/>
              </a:spcBef>
              <a:buAutoNum type="arabicPeriod"/>
            </a:pPr>
            <a:r>
              <a:rPr lang="en"/>
              <a:t>Problems</a:t>
            </a:r>
          </a:p>
        </p:txBody>
      </p:sp>
      <p:sp>
        <p:nvSpPr>
          <p:cNvPr id="62" name="Shape 62"/>
          <p:cNvSpPr txBox="1"/>
          <p:nvPr/>
        </p:nvSpPr>
        <p:spPr>
          <a:xfrm>
            <a:off x="1838700" y="583432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a:solidFill>
                  <a:schemeClr val="dk1"/>
                </a:solidFill>
              </a:rPr>
              <a:t>Insurance customer </a:t>
            </a:r>
            <a:r>
              <a:rPr lang="en" sz="2000" b="1">
                <a:solidFill>
                  <a:schemeClr val="dk1"/>
                </a:solidFill>
              </a:rPr>
              <a:t>forget contract expired date</a:t>
            </a:r>
            <a:r>
              <a:rPr lang="en" sz="2000">
                <a:solidFill>
                  <a:schemeClr val="dk1"/>
                </a:solidFill>
              </a:rPr>
              <a:t>.</a:t>
            </a:r>
          </a:p>
        </p:txBody>
      </p:sp>
      <p:sp>
        <p:nvSpPr>
          <p:cNvPr id="63" name="Shape 6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pic>
        <p:nvPicPr>
          <p:cNvPr id="64" name="Shape 64"/>
          <p:cNvPicPr preferRelativeResize="0"/>
          <p:nvPr/>
        </p:nvPicPr>
        <p:blipFill>
          <a:blip r:embed="rId3">
            <a:alphaModFix/>
          </a:blip>
          <a:stretch>
            <a:fillRect/>
          </a:stretch>
        </p:blipFill>
        <p:spPr>
          <a:xfrm>
            <a:off x="2633662" y="2051012"/>
            <a:ext cx="3876675" cy="3857625"/>
          </a:xfrm>
          <a:prstGeom prst="rect">
            <a:avLst/>
          </a:prstGeom>
          <a:noFill/>
          <a:ln>
            <a:noFill/>
          </a:ln>
        </p:spPr>
      </p:pic>
      <p:sp>
        <p:nvSpPr>
          <p:cNvPr id="65" name="Shape 65"/>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sp>
        <p:nvSpPr>
          <p:cNvPr id="626" name="Shape 626"/>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1: </a:t>
            </a:r>
            <a:r>
              <a:rPr lang="en" sz="1800" b="1"/>
              <a:t>Register new contract and check contract status changes</a:t>
            </a:r>
          </a:p>
        </p:txBody>
      </p:sp>
      <p:pic>
        <p:nvPicPr>
          <p:cNvPr id="627" name="Shape 627"/>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28" name="Shape 62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pic>
        <p:nvPicPr>
          <p:cNvPr id="629" name="Shape 629"/>
          <p:cNvPicPr preferRelativeResize="0"/>
          <p:nvPr/>
        </p:nvPicPr>
        <p:blipFill>
          <a:blip r:embed="rId4">
            <a:alphaModFix/>
          </a:blip>
          <a:stretch>
            <a:fillRect/>
          </a:stretch>
        </p:blipFill>
        <p:spPr>
          <a:xfrm>
            <a:off x="5434925" y="2870400"/>
            <a:ext cx="1090574" cy="355424"/>
          </a:xfrm>
          <a:prstGeom prst="rect">
            <a:avLst/>
          </a:prstGeom>
          <a:noFill/>
          <a:ln>
            <a:noFill/>
          </a:ln>
        </p:spPr>
      </p:pic>
      <p:pic>
        <p:nvPicPr>
          <p:cNvPr id="630" name="Shape 630"/>
          <p:cNvPicPr preferRelativeResize="0"/>
          <p:nvPr/>
        </p:nvPicPr>
        <p:blipFill>
          <a:blip r:embed="rId5">
            <a:alphaModFix/>
          </a:blip>
          <a:stretch>
            <a:fillRect/>
          </a:stretch>
        </p:blipFill>
        <p:spPr>
          <a:xfrm>
            <a:off x="6342000" y="5420325"/>
            <a:ext cx="1090574" cy="3554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Contract</a:t>
            </a:r>
          </a:p>
        </p:txBody>
      </p:sp>
      <p:pic>
        <p:nvPicPr>
          <p:cNvPr id="636" name="Shape 63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637" name="Shape 637"/>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638" name="Shape 638"/>
          <p:cNvSpPr/>
          <p:nvPr/>
        </p:nvSpPr>
        <p:spPr>
          <a:xfrm>
            <a:off x="363350" y="3298675"/>
            <a:ext cx="8323499" cy="33018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639" name="Shape 639"/>
          <p:cNvSpPr/>
          <p:nvPr/>
        </p:nvSpPr>
        <p:spPr>
          <a:xfrm>
            <a:off x="575275" y="2301150"/>
            <a:ext cx="8111399" cy="9840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a:solidFill>
                  <a:srgbClr val="FFFFFF"/>
                </a:solidFill>
              </a:rPr>
              <a:t>Card</a:t>
            </a:r>
          </a:p>
        </p:txBody>
      </p:sp>
      <p:sp>
        <p:nvSpPr>
          <p:cNvPr id="645" name="Shape 64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42</a:t>
            </a:fld>
            <a:endParaRPr lang="en"/>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Card</a:t>
            </a:r>
          </a:p>
        </p:txBody>
      </p:sp>
      <p:pic>
        <p:nvPicPr>
          <p:cNvPr id="651" name="Shape 651"/>
          <p:cNvPicPr preferRelativeResize="0"/>
          <p:nvPr/>
        </p:nvPicPr>
        <p:blipFill>
          <a:blip r:embed="rId3">
            <a:alphaModFix/>
          </a:blip>
          <a:stretch>
            <a:fillRect/>
          </a:stretch>
        </p:blipFill>
        <p:spPr>
          <a:xfrm>
            <a:off x="457200" y="3082375"/>
            <a:ext cx="3134125" cy="1762950"/>
          </a:xfrm>
          <a:prstGeom prst="rect">
            <a:avLst/>
          </a:prstGeom>
          <a:noFill/>
          <a:ln>
            <a:noFill/>
          </a:ln>
        </p:spPr>
      </p:pic>
      <p:pic>
        <p:nvPicPr>
          <p:cNvPr id="652" name="Shape 652"/>
          <p:cNvPicPr preferRelativeResize="0"/>
          <p:nvPr/>
        </p:nvPicPr>
        <p:blipFill>
          <a:blip r:embed="rId4">
            <a:alphaModFix/>
          </a:blip>
          <a:stretch>
            <a:fillRect/>
          </a:stretch>
        </p:blipFill>
        <p:spPr>
          <a:xfrm>
            <a:off x="5605650" y="2148512"/>
            <a:ext cx="2988350" cy="3630650"/>
          </a:xfrm>
          <a:prstGeom prst="rect">
            <a:avLst/>
          </a:prstGeom>
          <a:noFill/>
          <a:ln>
            <a:noFill/>
          </a:ln>
        </p:spPr>
      </p:pic>
      <p:sp>
        <p:nvSpPr>
          <p:cNvPr id="653" name="Shape 653"/>
          <p:cNvSpPr/>
          <p:nvPr/>
        </p:nvSpPr>
        <p:spPr>
          <a:xfrm>
            <a:off x="3861350" y="3652625"/>
            <a:ext cx="1311899" cy="476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4" name="Shape 654"/>
          <p:cNvSpPr txBox="1"/>
          <p:nvPr/>
        </p:nvSpPr>
        <p:spPr>
          <a:xfrm>
            <a:off x="351162" y="5009350"/>
            <a:ext cx="3346199" cy="476999"/>
          </a:xfrm>
          <a:prstGeom prst="rect">
            <a:avLst/>
          </a:prstGeom>
          <a:noFill/>
          <a:ln>
            <a:noFill/>
          </a:ln>
        </p:spPr>
        <p:txBody>
          <a:bodyPr lIns="91425" tIns="91425" rIns="91425" bIns="91425" anchor="t" anchorCtr="0">
            <a:noAutofit/>
          </a:bodyPr>
          <a:lstStyle/>
          <a:p>
            <a:pPr algn="ctr">
              <a:spcBef>
                <a:spcPts val="0"/>
              </a:spcBef>
              <a:buNone/>
            </a:pPr>
            <a:r>
              <a:rPr lang="en" sz="1800" b="1"/>
              <a:t>Insurance Certificate Paper</a:t>
            </a:r>
          </a:p>
        </p:txBody>
      </p:sp>
      <p:sp>
        <p:nvSpPr>
          <p:cNvPr id="655" name="Shape 655"/>
          <p:cNvSpPr txBox="1"/>
          <p:nvPr/>
        </p:nvSpPr>
        <p:spPr>
          <a:xfrm>
            <a:off x="5426712" y="5937025"/>
            <a:ext cx="3346199" cy="476999"/>
          </a:xfrm>
          <a:prstGeom prst="rect">
            <a:avLst/>
          </a:prstGeom>
          <a:noFill/>
          <a:ln>
            <a:noFill/>
          </a:ln>
        </p:spPr>
        <p:txBody>
          <a:bodyPr lIns="91425" tIns="91425" rIns="91425" bIns="91425" anchor="t" anchorCtr="0">
            <a:noAutofit/>
          </a:bodyPr>
          <a:lstStyle/>
          <a:p>
            <a:pPr lvl="0" algn="ctr" rtl="0">
              <a:spcBef>
                <a:spcPts val="0"/>
              </a:spcBef>
              <a:buNone/>
            </a:pPr>
            <a:r>
              <a:rPr lang="en" sz="1800" b="1"/>
              <a:t>NFC Insurance Card</a:t>
            </a:r>
          </a:p>
        </p:txBody>
      </p:sp>
      <p:sp>
        <p:nvSpPr>
          <p:cNvPr id="656" name="Shape 65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43</a:t>
            </a:fld>
            <a:endParaRPr lang="en"/>
          </a:p>
        </p:txBody>
      </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Card</a:t>
            </a:r>
          </a:p>
        </p:txBody>
      </p:sp>
      <p:grpSp>
        <p:nvGrpSpPr>
          <p:cNvPr id="662" name="Shape 662"/>
          <p:cNvGrpSpPr/>
          <p:nvPr/>
        </p:nvGrpSpPr>
        <p:grpSpPr>
          <a:xfrm>
            <a:off x="1090825" y="2144900"/>
            <a:ext cx="6962351" cy="4000700"/>
            <a:chOff x="1090825" y="2144900"/>
            <a:chExt cx="6962351" cy="4000700"/>
          </a:xfrm>
        </p:grpSpPr>
        <p:pic>
          <p:nvPicPr>
            <p:cNvPr id="663" name="Shape 663"/>
            <p:cNvPicPr preferRelativeResize="0"/>
            <p:nvPr/>
          </p:nvPicPr>
          <p:blipFill>
            <a:blip r:embed="rId3">
              <a:alphaModFix/>
            </a:blip>
            <a:stretch>
              <a:fillRect/>
            </a:stretch>
          </p:blipFill>
          <p:spPr>
            <a:xfrm>
              <a:off x="1090825" y="2144900"/>
              <a:ext cx="6962351" cy="4000700"/>
            </a:xfrm>
            <a:prstGeom prst="rect">
              <a:avLst/>
            </a:prstGeom>
            <a:noFill/>
            <a:ln>
              <a:noFill/>
            </a:ln>
          </p:spPr>
        </p:pic>
        <p:sp>
          <p:nvSpPr>
            <p:cNvPr id="664" name="Shape 664"/>
            <p:cNvSpPr txBox="1"/>
            <p:nvPr/>
          </p:nvSpPr>
          <p:spPr>
            <a:xfrm>
              <a:off x="4830425" y="2713400"/>
              <a:ext cx="2609100" cy="402600"/>
            </a:xfrm>
            <a:prstGeom prst="rect">
              <a:avLst/>
            </a:prstGeom>
            <a:noFill/>
            <a:ln>
              <a:noFill/>
            </a:ln>
          </p:spPr>
          <p:txBody>
            <a:bodyPr lIns="91425" tIns="91425" rIns="91425" bIns="91425" anchor="t" anchorCtr="0">
              <a:noAutofit/>
            </a:bodyPr>
            <a:lstStyle/>
            <a:p>
              <a:pPr>
                <a:spcBef>
                  <a:spcPts val="0"/>
                </a:spcBef>
                <a:buNone/>
              </a:pPr>
              <a:r>
                <a:rPr lang="en" sz="1800"/>
                <a:t>24A3UO8RE64H102</a:t>
              </a:r>
            </a:p>
          </p:txBody>
        </p:sp>
      </p:grpSp>
      <p:sp>
        <p:nvSpPr>
          <p:cNvPr id="665" name="Shape 665"/>
          <p:cNvSpPr/>
          <p:nvPr/>
        </p:nvSpPr>
        <p:spPr>
          <a:xfrm flipH="1">
            <a:off x="8053169" y="2713250"/>
            <a:ext cx="909600" cy="402899"/>
          </a:xfrm>
          <a:prstGeom prst="rightArrow">
            <a:avLst>
              <a:gd name="adj1" fmla="val 50000"/>
              <a:gd name="adj2" fmla="val 50000"/>
            </a:avLst>
          </a:prstGeom>
          <a:solidFill>
            <a:srgbClr val="EA9999"/>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66" name="Shape 66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44</a:t>
            </a:fld>
            <a:endParaRPr lang="en"/>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Card</a:t>
            </a:r>
          </a:p>
        </p:txBody>
      </p:sp>
      <p:pic>
        <p:nvPicPr>
          <p:cNvPr id="672" name="Shape 672"/>
          <p:cNvPicPr preferRelativeResize="0"/>
          <p:nvPr/>
        </p:nvPicPr>
        <p:blipFill>
          <a:blip r:embed="rId3">
            <a:alphaModFix/>
          </a:blip>
          <a:stretch>
            <a:fillRect/>
          </a:stretch>
        </p:blipFill>
        <p:spPr>
          <a:xfrm rot="5400000">
            <a:off x="5665675" y="3303137"/>
            <a:ext cx="3170174" cy="1815450"/>
          </a:xfrm>
          <a:prstGeom prst="rect">
            <a:avLst/>
          </a:prstGeom>
          <a:noFill/>
          <a:ln w="19050" cap="flat" cmpd="sng">
            <a:solidFill>
              <a:srgbClr val="666666"/>
            </a:solidFill>
            <a:prstDash val="solid"/>
            <a:round/>
            <a:headEnd type="none" w="med" len="med"/>
            <a:tailEnd type="none" w="med" len="med"/>
          </a:ln>
        </p:spPr>
      </p:pic>
      <p:pic>
        <p:nvPicPr>
          <p:cNvPr id="673" name="Shape 673"/>
          <p:cNvPicPr preferRelativeResize="0"/>
          <p:nvPr/>
        </p:nvPicPr>
        <p:blipFill>
          <a:blip r:embed="rId4">
            <a:alphaModFix/>
          </a:blip>
          <a:stretch>
            <a:fillRect/>
          </a:stretch>
        </p:blipFill>
        <p:spPr>
          <a:xfrm>
            <a:off x="-506900" y="1772475"/>
            <a:ext cx="4876800" cy="4876800"/>
          </a:xfrm>
          <a:prstGeom prst="rect">
            <a:avLst/>
          </a:prstGeom>
          <a:noFill/>
          <a:ln>
            <a:noFill/>
          </a:ln>
        </p:spPr>
      </p:pic>
      <p:pic>
        <p:nvPicPr>
          <p:cNvPr id="674" name="Shape 674"/>
          <p:cNvPicPr preferRelativeResize="0"/>
          <p:nvPr/>
        </p:nvPicPr>
        <p:blipFill>
          <a:blip r:embed="rId5">
            <a:alphaModFix/>
          </a:blip>
          <a:stretch>
            <a:fillRect/>
          </a:stretch>
        </p:blipFill>
        <p:spPr>
          <a:xfrm>
            <a:off x="3653625" y="3607500"/>
            <a:ext cx="2081425" cy="1206774"/>
          </a:xfrm>
          <a:prstGeom prst="rect">
            <a:avLst/>
          </a:prstGeom>
          <a:noFill/>
          <a:ln>
            <a:noFill/>
          </a:ln>
        </p:spPr>
      </p:pic>
      <p:sp>
        <p:nvSpPr>
          <p:cNvPr id="675" name="Shape 675"/>
          <p:cNvSpPr/>
          <p:nvPr/>
        </p:nvSpPr>
        <p:spPr>
          <a:xfrm>
            <a:off x="3503525" y="3092712"/>
            <a:ext cx="2624100" cy="2534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6" name="Shape 676"/>
          <p:cNvSpPr/>
          <p:nvPr/>
        </p:nvSpPr>
        <p:spPr>
          <a:xfrm rot="10800000">
            <a:off x="3503527" y="5075537"/>
            <a:ext cx="2624100" cy="2534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7" name="Shape 677"/>
          <p:cNvSpPr txBox="1"/>
          <p:nvPr/>
        </p:nvSpPr>
        <p:spPr>
          <a:xfrm>
            <a:off x="4174425" y="2698475"/>
            <a:ext cx="1460999" cy="394200"/>
          </a:xfrm>
          <a:prstGeom prst="rect">
            <a:avLst/>
          </a:prstGeom>
          <a:noFill/>
          <a:ln>
            <a:noFill/>
          </a:ln>
        </p:spPr>
        <p:txBody>
          <a:bodyPr lIns="91425" tIns="91425" rIns="91425" bIns="91425" anchor="t" anchorCtr="0">
            <a:noAutofit/>
          </a:bodyPr>
          <a:lstStyle/>
          <a:p>
            <a:pPr>
              <a:spcBef>
                <a:spcPts val="0"/>
              </a:spcBef>
              <a:buNone/>
            </a:pPr>
            <a:r>
              <a:rPr lang="en" sz="1800" b="1"/>
              <a:t>Write data</a:t>
            </a:r>
          </a:p>
        </p:txBody>
      </p:sp>
      <p:sp>
        <p:nvSpPr>
          <p:cNvPr id="678" name="Shape 678"/>
          <p:cNvSpPr txBox="1"/>
          <p:nvPr/>
        </p:nvSpPr>
        <p:spPr>
          <a:xfrm>
            <a:off x="4174425" y="5329100"/>
            <a:ext cx="1460999" cy="394200"/>
          </a:xfrm>
          <a:prstGeom prst="rect">
            <a:avLst/>
          </a:prstGeom>
          <a:noFill/>
          <a:ln>
            <a:noFill/>
          </a:ln>
        </p:spPr>
        <p:txBody>
          <a:bodyPr lIns="91425" tIns="91425" rIns="91425" bIns="91425" anchor="t" anchorCtr="0">
            <a:noAutofit/>
          </a:bodyPr>
          <a:lstStyle/>
          <a:p>
            <a:pPr lvl="0" rtl="0">
              <a:spcBef>
                <a:spcPts val="0"/>
              </a:spcBef>
              <a:buNone/>
            </a:pPr>
            <a:r>
              <a:rPr lang="en" sz="1800" b="1"/>
              <a:t>Read data</a:t>
            </a:r>
          </a:p>
        </p:txBody>
      </p:sp>
      <p:sp>
        <p:nvSpPr>
          <p:cNvPr id="679" name="Shape 67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45</a:t>
            </a:fld>
            <a:endParaRPr lang="en"/>
          </a:p>
        </p:txBody>
      </p:sp>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Shape 68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Card</a:t>
            </a:r>
          </a:p>
        </p:txBody>
      </p:sp>
      <p:grpSp>
        <p:nvGrpSpPr>
          <p:cNvPr id="685" name="Shape 685"/>
          <p:cNvGrpSpPr/>
          <p:nvPr/>
        </p:nvGrpSpPr>
        <p:grpSpPr>
          <a:xfrm>
            <a:off x="3243200" y="2722850"/>
            <a:ext cx="1814399" cy="989424"/>
            <a:chOff x="4336150" y="2394850"/>
            <a:chExt cx="1814399" cy="989424"/>
          </a:xfrm>
        </p:grpSpPr>
        <p:sp>
          <p:nvSpPr>
            <p:cNvPr id="686" name="Shape 686"/>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CardID</a:t>
              </a:r>
            </a:p>
            <a:p>
              <a:pPr lvl="0" rtl="0">
                <a:spcBef>
                  <a:spcPts val="0"/>
                </a:spcBef>
                <a:buNone/>
              </a:pPr>
              <a:r>
                <a:rPr lang="en"/>
                <a:t>...</a:t>
              </a:r>
            </a:p>
          </p:txBody>
        </p:sp>
        <p:sp>
          <p:nvSpPr>
            <p:cNvPr id="687" name="Shape 687"/>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grpSp>
        <p:nvGrpSpPr>
          <p:cNvPr id="688" name="Shape 688"/>
          <p:cNvGrpSpPr/>
          <p:nvPr/>
        </p:nvGrpSpPr>
        <p:grpSpPr>
          <a:xfrm>
            <a:off x="138186" y="2204400"/>
            <a:ext cx="2181398" cy="2237249"/>
            <a:chOff x="6962635" y="1122320"/>
            <a:chExt cx="1238445" cy="1270154"/>
          </a:xfrm>
        </p:grpSpPr>
        <p:grpSp>
          <p:nvGrpSpPr>
            <p:cNvPr id="689" name="Shape 689"/>
            <p:cNvGrpSpPr/>
            <p:nvPr/>
          </p:nvGrpSpPr>
          <p:grpSpPr>
            <a:xfrm rot="-880933">
              <a:off x="7025919" y="1252736"/>
              <a:ext cx="1111877" cy="642612"/>
              <a:chOff x="6437825" y="1680725"/>
              <a:chExt cx="1635599" cy="945300"/>
            </a:xfrm>
          </p:grpSpPr>
          <p:sp>
            <p:nvSpPr>
              <p:cNvPr id="690" name="Shape 690"/>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1" name="Shape 691"/>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692" name="Shape 692"/>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93" name="Shape 693"/>
              <p:cNvSpPr txBox="1"/>
              <p:nvPr/>
            </p:nvSpPr>
            <p:spPr>
              <a:xfrm>
                <a:off x="6605734" y="2106314"/>
                <a:ext cx="1339199" cy="479999"/>
              </a:xfrm>
              <a:prstGeom prst="rect">
                <a:avLst/>
              </a:prstGeom>
              <a:noFill/>
              <a:ln>
                <a:noFill/>
              </a:ln>
            </p:spPr>
            <p:txBody>
              <a:bodyPr lIns="91425" tIns="91425" rIns="91425" bIns="91425" anchor="t" anchorCtr="0">
                <a:noAutofit/>
              </a:bodyPr>
              <a:lstStyle/>
              <a:p>
                <a:pPr algn="ctr" rtl="0">
                  <a:spcBef>
                    <a:spcPts val="0"/>
                  </a:spcBef>
                  <a:buNone/>
                </a:pPr>
                <a:r>
                  <a:rPr lang="en" b="1"/>
                  <a:t>Manufacture ID</a:t>
                </a:r>
              </a:p>
              <a:p>
                <a:pPr lvl="0" algn="ctr" rtl="0">
                  <a:spcBef>
                    <a:spcPts val="0"/>
                  </a:spcBef>
                  <a:buNone/>
                </a:pPr>
                <a:r>
                  <a:rPr lang="en" b="1"/>
                  <a:t>A1B2C</a:t>
                </a:r>
              </a:p>
            </p:txBody>
          </p:sp>
        </p:grpSp>
        <p:sp>
          <p:nvSpPr>
            <p:cNvPr id="694" name="Shape 694"/>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sp>
        <p:nvSpPr>
          <p:cNvPr id="695" name="Shape 69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46</a:t>
            </a:fld>
            <a:endParaRPr lang="en"/>
          </a:p>
        </p:txBody>
      </p:sp>
      <p:sp>
        <p:nvSpPr>
          <p:cNvPr id="696" name="Shape 696"/>
          <p:cNvSpPr/>
          <p:nvPr/>
        </p:nvSpPr>
        <p:spPr>
          <a:xfrm rot="-875037">
            <a:off x="498076" y="2947434"/>
            <a:ext cx="1606047" cy="540254"/>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697" name="Shape 697"/>
          <p:cNvCxnSpPr>
            <a:stCxn id="696" idx="3"/>
          </p:cNvCxnSpPr>
          <p:nvPr/>
        </p:nvCxnSpPr>
        <p:spPr>
          <a:xfrm>
            <a:off x="2078249" y="3015361"/>
            <a:ext cx="1247100" cy="217800"/>
          </a:xfrm>
          <a:prstGeom prst="straightConnector1">
            <a:avLst/>
          </a:prstGeom>
          <a:noFill/>
          <a:ln w="38100" cap="flat" cmpd="sng">
            <a:solidFill>
              <a:srgbClr val="FF0000"/>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Card</a:t>
            </a:r>
          </a:p>
        </p:txBody>
      </p:sp>
      <p:grpSp>
        <p:nvGrpSpPr>
          <p:cNvPr id="703" name="Shape 703"/>
          <p:cNvGrpSpPr/>
          <p:nvPr/>
        </p:nvGrpSpPr>
        <p:grpSpPr>
          <a:xfrm>
            <a:off x="3243200" y="2722850"/>
            <a:ext cx="1814399" cy="989424"/>
            <a:chOff x="4336150" y="2394850"/>
            <a:chExt cx="1814399" cy="989424"/>
          </a:xfrm>
        </p:grpSpPr>
        <p:sp>
          <p:nvSpPr>
            <p:cNvPr id="704" name="Shape 704"/>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CardID</a:t>
              </a:r>
            </a:p>
            <a:p>
              <a:pPr lvl="0" rtl="0">
                <a:spcBef>
                  <a:spcPts val="0"/>
                </a:spcBef>
                <a:buNone/>
              </a:pPr>
              <a:r>
                <a:rPr lang="en"/>
                <a:t>...</a:t>
              </a:r>
            </a:p>
          </p:txBody>
        </p:sp>
        <p:sp>
          <p:nvSpPr>
            <p:cNvPr id="705" name="Shape 705"/>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grpSp>
        <p:nvGrpSpPr>
          <p:cNvPr id="706" name="Shape 706"/>
          <p:cNvGrpSpPr/>
          <p:nvPr/>
        </p:nvGrpSpPr>
        <p:grpSpPr>
          <a:xfrm>
            <a:off x="6872400" y="5722800"/>
            <a:ext cx="1814399" cy="956425"/>
            <a:chOff x="4336150" y="2394850"/>
            <a:chExt cx="1814399" cy="956425"/>
          </a:xfrm>
        </p:grpSpPr>
        <p:sp>
          <p:nvSpPr>
            <p:cNvPr id="707" name="Shape 707"/>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CustomerName</a:t>
              </a:r>
            </a:p>
            <a:p>
              <a:pPr lvl="0" rtl="0">
                <a:spcBef>
                  <a:spcPts val="0"/>
                </a:spcBef>
                <a:buNone/>
              </a:pPr>
              <a:r>
                <a:rPr lang="en"/>
                <a:t>...</a:t>
              </a:r>
            </a:p>
          </p:txBody>
        </p:sp>
        <p:sp>
          <p:nvSpPr>
            <p:cNvPr id="708" name="Shape 708"/>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cxnSp>
        <p:nvCxnSpPr>
          <p:cNvPr id="709" name="Shape 709"/>
          <p:cNvCxnSpPr>
            <a:stCxn id="704" idx="3"/>
            <a:endCxn id="708" idx="1"/>
          </p:cNvCxnSpPr>
          <p:nvPr/>
        </p:nvCxnSpPr>
        <p:spPr>
          <a:xfrm>
            <a:off x="5057599" y="3374624"/>
            <a:ext cx="1814699" cy="2529600"/>
          </a:xfrm>
          <a:prstGeom prst="straightConnector1">
            <a:avLst/>
          </a:prstGeom>
          <a:noFill/>
          <a:ln w="38100" cap="flat" cmpd="sng">
            <a:solidFill>
              <a:srgbClr val="FF0000"/>
            </a:solidFill>
            <a:prstDash val="solid"/>
            <a:round/>
            <a:headEnd type="none" w="lg" len="lg"/>
            <a:tailEnd type="none" w="lg" len="lg"/>
          </a:ln>
        </p:spPr>
      </p:cxnSp>
      <p:sp>
        <p:nvSpPr>
          <p:cNvPr id="710" name="Shape 710"/>
          <p:cNvSpPr txBox="1"/>
          <p:nvPr/>
        </p:nvSpPr>
        <p:spPr>
          <a:xfrm>
            <a:off x="5057600" y="30312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FF0000"/>
                </a:solidFill>
              </a:rPr>
              <a:t>0..1</a:t>
            </a:r>
          </a:p>
        </p:txBody>
      </p:sp>
      <p:sp>
        <p:nvSpPr>
          <p:cNvPr id="711" name="Shape 711"/>
          <p:cNvSpPr txBox="1"/>
          <p:nvPr/>
        </p:nvSpPr>
        <p:spPr>
          <a:xfrm>
            <a:off x="6649400" y="5260725"/>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FF0000"/>
                </a:solidFill>
              </a:rPr>
              <a:t>1</a:t>
            </a:r>
          </a:p>
        </p:txBody>
      </p:sp>
      <p:sp>
        <p:nvSpPr>
          <p:cNvPr id="712" name="Shape 71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47</a:t>
            </a:fld>
            <a:endParaRPr lang="en"/>
          </a:p>
        </p:txBody>
      </p:sp>
      <p:grpSp>
        <p:nvGrpSpPr>
          <p:cNvPr id="713" name="Shape 713"/>
          <p:cNvGrpSpPr/>
          <p:nvPr/>
        </p:nvGrpSpPr>
        <p:grpSpPr>
          <a:xfrm>
            <a:off x="138186" y="2204400"/>
            <a:ext cx="2181398" cy="2237249"/>
            <a:chOff x="6962635" y="1122320"/>
            <a:chExt cx="1238445" cy="1270154"/>
          </a:xfrm>
        </p:grpSpPr>
        <p:grpSp>
          <p:nvGrpSpPr>
            <p:cNvPr id="714" name="Shape 714"/>
            <p:cNvGrpSpPr/>
            <p:nvPr/>
          </p:nvGrpSpPr>
          <p:grpSpPr>
            <a:xfrm rot="-880933">
              <a:off x="7025919" y="1252736"/>
              <a:ext cx="1111877" cy="642612"/>
              <a:chOff x="6437825" y="1680725"/>
              <a:chExt cx="1635599" cy="945300"/>
            </a:xfrm>
          </p:grpSpPr>
          <p:sp>
            <p:nvSpPr>
              <p:cNvPr id="715" name="Shape 715"/>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6" name="Shape 716"/>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717" name="Shape 717"/>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718" name="Shape 718"/>
              <p:cNvSpPr txBox="1"/>
              <p:nvPr/>
            </p:nvSpPr>
            <p:spPr>
              <a:xfrm>
                <a:off x="6605734" y="2106314"/>
                <a:ext cx="1339199" cy="479999"/>
              </a:xfrm>
              <a:prstGeom prst="rect">
                <a:avLst/>
              </a:prstGeom>
              <a:noFill/>
              <a:ln>
                <a:noFill/>
              </a:ln>
            </p:spPr>
            <p:txBody>
              <a:bodyPr lIns="91425" tIns="91425" rIns="91425" bIns="91425" anchor="t" anchorCtr="0">
                <a:noAutofit/>
              </a:bodyPr>
              <a:lstStyle/>
              <a:p>
                <a:pPr lvl="0" algn="ctr" rtl="0">
                  <a:spcBef>
                    <a:spcPts val="0"/>
                  </a:spcBef>
                  <a:buNone/>
                </a:pPr>
                <a:r>
                  <a:rPr lang="en" b="1"/>
                  <a:t>Manufacture ID</a:t>
                </a:r>
              </a:p>
              <a:p>
                <a:pPr lvl="0" algn="ctr" rtl="0">
                  <a:spcBef>
                    <a:spcPts val="0"/>
                  </a:spcBef>
                  <a:buNone/>
                </a:pPr>
                <a:r>
                  <a:rPr lang="en" b="1"/>
                  <a:t>A1B2C</a:t>
                </a:r>
              </a:p>
            </p:txBody>
          </p:sp>
        </p:grpSp>
        <p:sp>
          <p:nvSpPr>
            <p:cNvPr id="719" name="Shape 719"/>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sp>
        <p:nvSpPr>
          <p:cNvPr id="720" name="Shape 720"/>
          <p:cNvSpPr/>
          <p:nvPr/>
        </p:nvSpPr>
        <p:spPr>
          <a:xfrm rot="-875037">
            <a:off x="498076" y="2947434"/>
            <a:ext cx="1606047" cy="540254"/>
          </a:xfrm>
          <a:prstGeom prst="rect">
            <a:avLst/>
          </a:prstGeom>
          <a:noFill/>
          <a:ln w="38100" cap="flat" cmpd="sng">
            <a:solidFill>
              <a:srgbClr val="3C78D8"/>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21" name="Shape 721"/>
          <p:cNvCxnSpPr>
            <a:stCxn id="720" idx="3"/>
          </p:cNvCxnSpPr>
          <p:nvPr/>
        </p:nvCxnSpPr>
        <p:spPr>
          <a:xfrm>
            <a:off x="2078249" y="3015361"/>
            <a:ext cx="1247100" cy="217800"/>
          </a:xfrm>
          <a:prstGeom prst="straightConnector1">
            <a:avLst/>
          </a:prstGeom>
          <a:noFill/>
          <a:ln w="38100" cap="flat" cmpd="sng">
            <a:solidFill>
              <a:srgbClr val="3C78D8"/>
            </a:solidFill>
            <a:prstDash val="solid"/>
            <a:round/>
            <a:headEnd type="none" w="lg" len="lg"/>
            <a:tailEnd type="triangle" w="lg" len="lg"/>
          </a:ln>
        </p:spPr>
      </p:cxn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Card</a:t>
            </a:r>
          </a:p>
        </p:txBody>
      </p:sp>
      <p:sp>
        <p:nvSpPr>
          <p:cNvPr id="727" name="Shape 727"/>
          <p:cNvSpPr txBox="1"/>
          <p:nvPr/>
        </p:nvSpPr>
        <p:spPr>
          <a:xfrm>
            <a:off x="2335650" y="5963475"/>
            <a:ext cx="4472700" cy="670800"/>
          </a:xfrm>
          <a:prstGeom prst="rect">
            <a:avLst/>
          </a:prstGeom>
          <a:noFill/>
          <a:ln>
            <a:noFill/>
          </a:ln>
        </p:spPr>
        <p:txBody>
          <a:bodyPr lIns="91425" tIns="91425" rIns="91425" bIns="91425" anchor="t" anchorCtr="0">
            <a:noAutofit/>
          </a:bodyPr>
          <a:lstStyle/>
          <a:p>
            <a:pPr algn="ctr">
              <a:spcBef>
                <a:spcPts val="0"/>
              </a:spcBef>
              <a:buNone/>
            </a:pPr>
            <a:r>
              <a:rPr lang="en" sz="2400" b="1"/>
              <a:t>Customer request new card</a:t>
            </a:r>
          </a:p>
        </p:txBody>
      </p:sp>
      <p:grpSp>
        <p:nvGrpSpPr>
          <p:cNvPr id="728" name="Shape 728"/>
          <p:cNvGrpSpPr/>
          <p:nvPr/>
        </p:nvGrpSpPr>
        <p:grpSpPr>
          <a:xfrm>
            <a:off x="2282685" y="2149270"/>
            <a:ext cx="1238445" cy="1270154"/>
            <a:chOff x="6962635" y="1122320"/>
            <a:chExt cx="1238445" cy="1270154"/>
          </a:xfrm>
        </p:grpSpPr>
        <p:grpSp>
          <p:nvGrpSpPr>
            <p:cNvPr id="729" name="Shape 729"/>
            <p:cNvGrpSpPr/>
            <p:nvPr/>
          </p:nvGrpSpPr>
          <p:grpSpPr>
            <a:xfrm rot="-880933">
              <a:off x="7025919" y="1252736"/>
              <a:ext cx="1111877" cy="642612"/>
              <a:chOff x="6437825" y="1680725"/>
              <a:chExt cx="1635599" cy="945300"/>
            </a:xfrm>
          </p:grpSpPr>
          <p:sp>
            <p:nvSpPr>
              <p:cNvPr id="730" name="Shape 730"/>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31" name="Shape 731"/>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732" name="Shape 732"/>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733" name="Shape 733"/>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734" name="Shape 734"/>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Old Card</a:t>
              </a:r>
            </a:p>
          </p:txBody>
        </p:sp>
      </p:grpSp>
      <p:grpSp>
        <p:nvGrpSpPr>
          <p:cNvPr id="735" name="Shape 735"/>
          <p:cNvGrpSpPr/>
          <p:nvPr/>
        </p:nvGrpSpPr>
        <p:grpSpPr>
          <a:xfrm>
            <a:off x="5622885" y="2038845"/>
            <a:ext cx="1238445" cy="1270154"/>
            <a:chOff x="6962635" y="1122320"/>
            <a:chExt cx="1238445" cy="1270154"/>
          </a:xfrm>
        </p:grpSpPr>
        <p:grpSp>
          <p:nvGrpSpPr>
            <p:cNvPr id="736" name="Shape 736"/>
            <p:cNvGrpSpPr/>
            <p:nvPr/>
          </p:nvGrpSpPr>
          <p:grpSpPr>
            <a:xfrm rot="-880933">
              <a:off x="7025919" y="1252736"/>
              <a:ext cx="1111877" cy="642612"/>
              <a:chOff x="6437825" y="1680725"/>
              <a:chExt cx="1635599" cy="945300"/>
            </a:xfrm>
          </p:grpSpPr>
          <p:sp>
            <p:nvSpPr>
              <p:cNvPr id="737" name="Shape 737"/>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38" name="Shape 738"/>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739" name="Shape 739"/>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740" name="Shape 740"/>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H6381</a:t>
                </a:r>
              </a:p>
            </p:txBody>
          </p:sp>
        </p:grpSp>
        <p:sp>
          <p:nvSpPr>
            <p:cNvPr id="741" name="Shape 741"/>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New Card</a:t>
              </a:r>
            </a:p>
          </p:txBody>
        </p:sp>
      </p:grpSp>
      <p:sp>
        <p:nvSpPr>
          <p:cNvPr id="742" name="Shape 742"/>
          <p:cNvSpPr/>
          <p:nvPr/>
        </p:nvSpPr>
        <p:spPr>
          <a:xfrm>
            <a:off x="3684500" y="2038837"/>
            <a:ext cx="766800" cy="1491000"/>
          </a:xfrm>
          <a:prstGeom prst="curvedRightArrow">
            <a:avLst>
              <a:gd name="adj1" fmla="val 25000"/>
              <a:gd name="adj2" fmla="val 50000"/>
              <a:gd name="adj3" fmla="val 25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43" name="Shape 743"/>
          <p:cNvSpPr/>
          <p:nvPr/>
        </p:nvSpPr>
        <p:spPr>
          <a:xfrm rot="10800000">
            <a:off x="4728274" y="1928412"/>
            <a:ext cx="766800" cy="1491000"/>
          </a:xfrm>
          <a:prstGeom prst="curvedRightArrow">
            <a:avLst>
              <a:gd name="adj1" fmla="val 25000"/>
              <a:gd name="adj2" fmla="val 50000"/>
              <a:gd name="adj3" fmla="val 25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744" name="Shape 744"/>
          <p:cNvCxnSpPr/>
          <p:nvPr/>
        </p:nvCxnSpPr>
        <p:spPr>
          <a:xfrm flipH="1">
            <a:off x="2361124" y="2180666"/>
            <a:ext cx="1046400" cy="826499"/>
          </a:xfrm>
          <a:prstGeom prst="straightConnector1">
            <a:avLst/>
          </a:prstGeom>
          <a:noFill/>
          <a:ln w="76200" cap="flat" cmpd="sng">
            <a:solidFill>
              <a:srgbClr val="FF0000"/>
            </a:solidFill>
            <a:prstDash val="solid"/>
            <a:round/>
            <a:headEnd type="none" w="lg" len="lg"/>
            <a:tailEnd type="none" w="lg" len="lg"/>
          </a:ln>
        </p:spPr>
      </p:cxnSp>
      <p:cxnSp>
        <p:nvCxnSpPr>
          <p:cNvPr id="745" name="Shape 745"/>
          <p:cNvCxnSpPr/>
          <p:nvPr/>
        </p:nvCxnSpPr>
        <p:spPr>
          <a:xfrm>
            <a:off x="2476322" y="2149275"/>
            <a:ext cx="879000" cy="993899"/>
          </a:xfrm>
          <a:prstGeom prst="straightConnector1">
            <a:avLst/>
          </a:prstGeom>
          <a:noFill/>
          <a:ln w="76200" cap="flat" cmpd="sng">
            <a:solidFill>
              <a:srgbClr val="FF0000"/>
            </a:solidFill>
            <a:prstDash val="solid"/>
            <a:round/>
            <a:headEnd type="none" w="lg" len="lg"/>
            <a:tailEnd type="none" w="lg" len="lg"/>
          </a:ln>
        </p:spPr>
      </p:cxnSp>
      <p:pic>
        <p:nvPicPr>
          <p:cNvPr id="746" name="Shape 746"/>
          <p:cNvPicPr preferRelativeResize="0"/>
          <p:nvPr/>
        </p:nvPicPr>
        <p:blipFill>
          <a:blip r:embed="rId3">
            <a:alphaModFix/>
          </a:blip>
          <a:stretch>
            <a:fillRect/>
          </a:stretch>
        </p:blipFill>
        <p:spPr>
          <a:xfrm>
            <a:off x="3684500" y="3615225"/>
            <a:ext cx="1837475" cy="1837475"/>
          </a:xfrm>
          <a:prstGeom prst="rect">
            <a:avLst/>
          </a:prstGeom>
          <a:noFill/>
          <a:ln>
            <a:noFill/>
          </a:ln>
        </p:spPr>
      </p:pic>
      <p:pic>
        <p:nvPicPr>
          <p:cNvPr id="747" name="Shape 747"/>
          <p:cNvPicPr preferRelativeResize="0"/>
          <p:nvPr/>
        </p:nvPicPr>
        <p:blipFill>
          <a:blip r:embed="rId4">
            <a:alphaModFix/>
          </a:blip>
          <a:stretch>
            <a:fillRect/>
          </a:stretch>
        </p:blipFill>
        <p:spPr>
          <a:xfrm>
            <a:off x="6591562" y="2446433"/>
            <a:ext cx="503875" cy="399575"/>
          </a:xfrm>
          <a:prstGeom prst="rect">
            <a:avLst/>
          </a:prstGeom>
          <a:noFill/>
          <a:ln>
            <a:noFill/>
          </a:ln>
        </p:spPr>
      </p:pic>
      <p:sp>
        <p:nvSpPr>
          <p:cNvPr id="748" name="Shape 74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Card</a:t>
            </a:r>
          </a:p>
        </p:txBody>
      </p:sp>
      <p:grpSp>
        <p:nvGrpSpPr>
          <p:cNvPr id="754" name="Shape 754"/>
          <p:cNvGrpSpPr/>
          <p:nvPr/>
        </p:nvGrpSpPr>
        <p:grpSpPr>
          <a:xfrm>
            <a:off x="3243200" y="2722850"/>
            <a:ext cx="1814399" cy="989424"/>
            <a:chOff x="4336150" y="2394850"/>
            <a:chExt cx="1814399" cy="989424"/>
          </a:xfrm>
        </p:grpSpPr>
        <p:sp>
          <p:nvSpPr>
            <p:cNvPr id="755" name="Shape 755"/>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CardID</a:t>
              </a:r>
            </a:p>
            <a:p>
              <a:pPr lvl="0" rtl="0">
                <a:spcBef>
                  <a:spcPts val="0"/>
                </a:spcBef>
                <a:buNone/>
              </a:pPr>
              <a:r>
                <a:rPr lang="en"/>
                <a:t>...</a:t>
              </a:r>
            </a:p>
          </p:txBody>
        </p:sp>
        <p:sp>
          <p:nvSpPr>
            <p:cNvPr id="756" name="Shape 756"/>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grpSp>
        <p:nvGrpSpPr>
          <p:cNvPr id="757" name="Shape 757"/>
          <p:cNvGrpSpPr/>
          <p:nvPr/>
        </p:nvGrpSpPr>
        <p:grpSpPr>
          <a:xfrm>
            <a:off x="6872400" y="5722800"/>
            <a:ext cx="1814399" cy="956425"/>
            <a:chOff x="4336150" y="2394850"/>
            <a:chExt cx="1814399" cy="956425"/>
          </a:xfrm>
        </p:grpSpPr>
        <p:sp>
          <p:nvSpPr>
            <p:cNvPr id="758" name="Shape 758"/>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CustomerName</a:t>
              </a:r>
            </a:p>
            <a:p>
              <a:pPr lvl="0" rtl="0">
                <a:spcBef>
                  <a:spcPts val="0"/>
                </a:spcBef>
                <a:buNone/>
              </a:pPr>
              <a:r>
                <a:rPr lang="en"/>
                <a:t>...</a:t>
              </a:r>
            </a:p>
          </p:txBody>
        </p:sp>
        <p:sp>
          <p:nvSpPr>
            <p:cNvPr id="759" name="Shape 759"/>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cxnSp>
        <p:nvCxnSpPr>
          <p:cNvPr id="760" name="Shape 760"/>
          <p:cNvCxnSpPr>
            <a:stCxn id="755" idx="3"/>
            <a:endCxn id="759" idx="1"/>
          </p:cNvCxnSpPr>
          <p:nvPr/>
        </p:nvCxnSpPr>
        <p:spPr>
          <a:xfrm>
            <a:off x="5057599" y="3374624"/>
            <a:ext cx="1814699" cy="2529600"/>
          </a:xfrm>
          <a:prstGeom prst="straightConnector1">
            <a:avLst/>
          </a:prstGeom>
          <a:noFill/>
          <a:ln w="19050" cap="flat" cmpd="sng">
            <a:solidFill>
              <a:schemeClr val="dk2"/>
            </a:solidFill>
            <a:prstDash val="solid"/>
            <a:round/>
            <a:headEnd type="none" w="lg" len="lg"/>
            <a:tailEnd type="none" w="lg" len="lg"/>
          </a:ln>
        </p:spPr>
      </p:cxnSp>
      <p:sp>
        <p:nvSpPr>
          <p:cNvPr id="761" name="Shape 761"/>
          <p:cNvSpPr txBox="1"/>
          <p:nvPr/>
        </p:nvSpPr>
        <p:spPr>
          <a:xfrm>
            <a:off x="5057600" y="30312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FF0000"/>
                </a:solidFill>
              </a:rPr>
              <a:t>0..*</a:t>
            </a:r>
          </a:p>
        </p:txBody>
      </p:sp>
      <p:sp>
        <p:nvSpPr>
          <p:cNvPr id="762" name="Shape 762"/>
          <p:cNvSpPr txBox="1"/>
          <p:nvPr/>
        </p:nvSpPr>
        <p:spPr>
          <a:xfrm>
            <a:off x="6649400" y="5260725"/>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0..1</a:t>
            </a:r>
          </a:p>
        </p:txBody>
      </p:sp>
      <p:sp>
        <p:nvSpPr>
          <p:cNvPr id="763" name="Shape 763"/>
          <p:cNvSpPr/>
          <p:nvPr/>
        </p:nvSpPr>
        <p:spPr>
          <a:xfrm>
            <a:off x="4293700" y="6182700"/>
            <a:ext cx="2489831"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customer can only have 1 active card at a time</a:t>
            </a:r>
          </a:p>
        </p:txBody>
      </p:sp>
      <p:sp>
        <p:nvSpPr>
          <p:cNvPr id="764" name="Shape 76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49</a:t>
            </a:fld>
            <a:endParaRPr lang="en"/>
          </a:p>
        </p:txBody>
      </p:sp>
      <p:grpSp>
        <p:nvGrpSpPr>
          <p:cNvPr id="765" name="Shape 765"/>
          <p:cNvGrpSpPr/>
          <p:nvPr/>
        </p:nvGrpSpPr>
        <p:grpSpPr>
          <a:xfrm>
            <a:off x="138186" y="2204400"/>
            <a:ext cx="2181398" cy="2237249"/>
            <a:chOff x="6962635" y="1122320"/>
            <a:chExt cx="1238445" cy="1270154"/>
          </a:xfrm>
        </p:grpSpPr>
        <p:grpSp>
          <p:nvGrpSpPr>
            <p:cNvPr id="766" name="Shape 766"/>
            <p:cNvGrpSpPr/>
            <p:nvPr/>
          </p:nvGrpSpPr>
          <p:grpSpPr>
            <a:xfrm rot="-880933">
              <a:off x="7025919" y="1252736"/>
              <a:ext cx="1111877" cy="642612"/>
              <a:chOff x="6437825" y="1680725"/>
              <a:chExt cx="1635599" cy="945300"/>
            </a:xfrm>
          </p:grpSpPr>
          <p:sp>
            <p:nvSpPr>
              <p:cNvPr id="767" name="Shape 767"/>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68" name="Shape 768"/>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769" name="Shape 769"/>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770" name="Shape 770"/>
              <p:cNvSpPr txBox="1"/>
              <p:nvPr/>
            </p:nvSpPr>
            <p:spPr>
              <a:xfrm>
                <a:off x="6605734" y="2106314"/>
                <a:ext cx="1339199" cy="479999"/>
              </a:xfrm>
              <a:prstGeom prst="rect">
                <a:avLst/>
              </a:prstGeom>
              <a:noFill/>
              <a:ln>
                <a:noFill/>
              </a:ln>
            </p:spPr>
            <p:txBody>
              <a:bodyPr lIns="91425" tIns="91425" rIns="91425" bIns="91425" anchor="t" anchorCtr="0">
                <a:noAutofit/>
              </a:bodyPr>
              <a:lstStyle/>
              <a:p>
                <a:pPr lvl="0" algn="ctr" rtl="0">
                  <a:spcBef>
                    <a:spcPts val="0"/>
                  </a:spcBef>
                  <a:buNone/>
                </a:pPr>
                <a:r>
                  <a:rPr lang="en" b="1"/>
                  <a:t>Manufacture ID</a:t>
                </a:r>
              </a:p>
              <a:p>
                <a:pPr lvl="0" algn="ctr" rtl="0">
                  <a:spcBef>
                    <a:spcPts val="0"/>
                  </a:spcBef>
                  <a:buNone/>
                </a:pPr>
                <a:r>
                  <a:rPr lang="en" b="1"/>
                  <a:t>A1B2C</a:t>
                </a:r>
              </a:p>
            </p:txBody>
          </p:sp>
        </p:grpSp>
        <p:sp>
          <p:nvSpPr>
            <p:cNvPr id="771" name="Shape 771"/>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sp>
        <p:nvSpPr>
          <p:cNvPr id="772" name="Shape 772"/>
          <p:cNvSpPr/>
          <p:nvPr/>
        </p:nvSpPr>
        <p:spPr>
          <a:xfrm rot="-875037">
            <a:off x="498076" y="2947434"/>
            <a:ext cx="1606047" cy="540254"/>
          </a:xfrm>
          <a:prstGeom prst="rect">
            <a:avLst/>
          </a:prstGeom>
          <a:noFill/>
          <a:ln w="38100" cap="flat" cmpd="sng">
            <a:solidFill>
              <a:srgbClr val="3C78D8"/>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773" name="Shape 773"/>
          <p:cNvCxnSpPr>
            <a:stCxn id="772" idx="3"/>
          </p:cNvCxnSpPr>
          <p:nvPr/>
        </p:nvCxnSpPr>
        <p:spPr>
          <a:xfrm>
            <a:off x="2078249" y="3015361"/>
            <a:ext cx="1247100" cy="217800"/>
          </a:xfrm>
          <a:prstGeom prst="straightConnector1">
            <a:avLst/>
          </a:prstGeom>
          <a:noFill/>
          <a:ln w="38100" cap="flat" cmpd="sng">
            <a:solidFill>
              <a:srgbClr val="3C78D8"/>
            </a:solidFill>
            <a:prstDash val="solid"/>
            <a:round/>
            <a:headEnd type="none" w="lg" len="lg"/>
            <a:tailEnd type="triangle" w="lg" len="lg"/>
          </a:ln>
        </p:spPr>
      </p:cxn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marL="457200" lvl="0" indent="-228600" rtl="0">
              <a:spcBef>
                <a:spcPts val="0"/>
              </a:spcBef>
              <a:buAutoNum type="arabicPeriod"/>
            </a:pPr>
            <a:r>
              <a:rPr lang="en"/>
              <a:t>Problems</a:t>
            </a:r>
          </a:p>
        </p:txBody>
      </p:sp>
      <p:sp>
        <p:nvSpPr>
          <p:cNvPr id="71" name="Shape 71"/>
          <p:cNvSpPr txBox="1"/>
          <p:nvPr/>
        </p:nvSpPr>
        <p:spPr>
          <a:xfrm>
            <a:off x="1838700" y="583432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a:solidFill>
                  <a:schemeClr val="dk1"/>
                </a:solidFill>
              </a:rPr>
              <a:t>Customer </a:t>
            </a:r>
            <a:r>
              <a:rPr lang="en" sz="2000" b="1">
                <a:solidFill>
                  <a:schemeClr val="dk1"/>
                </a:solidFill>
              </a:rPr>
              <a:t>cannot renew expired contract</a:t>
            </a:r>
          </a:p>
        </p:txBody>
      </p:sp>
      <p:sp>
        <p:nvSpPr>
          <p:cNvPr id="72" name="Shape 7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pic>
        <p:nvPicPr>
          <p:cNvPr id="73" name="Shape 73"/>
          <p:cNvPicPr preferRelativeResize="0"/>
          <p:nvPr/>
        </p:nvPicPr>
        <p:blipFill>
          <a:blip r:embed="rId3">
            <a:alphaModFix/>
          </a:blip>
          <a:stretch>
            <a:fillRect/>
          </a:stretch>
        </p:blipFill>
        <p:spPr>
          <a:xfrm>
            <a:off x="1172675" y="3003412"/>
            <a:ext cx="1956550" cy="2487474"/>
          </a:xfrm>
          <a:prstGeom prst="rect">
            <a:avLst/>
          </a:prstGeom>
          <a:noFill/>
          <a:ln>
            <a:noFill/>
          </a:ln>
        </p:spPr>
      </p:pic>
      <p:sp>
        <p:nvSpPr>
          <p:cNvPr id="74" name="Shape 74"/>
          <p:cNvSpPr/>
          <p:nvPr/>
        </p:nvSpPr>
        <p:spPr>
          <a:xfrm>
            <a:off x="3478450" y="4097287"/>
            <a:ext cx="2489400" cy="3392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5" name="Shape 75"/>
          <p:cNvSpPr txBox="1"/>
          <p:nvPr/>
        </p:nvSpPr>
        <p:spPr>
          <a:xfrm>
            <a:off x="3692800" y="3586212"/>
            <a:ext cx="2060700" cy="329699"/>
          </a:xfrm>
          <a:prstGeom prst="rect">
            <a:avLst/>
          </a:prstGeom>
          <a:noFill/>
          <a:ln>
            <a:noFill/>
          </a:ln>
        </p:spPr>
        <p:txBody>
          <a:bodyPr lIns="91425" tIns="91425" rIns="91425" bIns="91425" anchor="t" anchorCtr="0">
            <a:noAutofit/>
          </a:bodyPr>
          <a:lstStyle/>
          <a:p>
            <a:pPr lvl="0" algn="ctr" rtl="0">
              <a:spcBef>
                <a:spcPts val="0"/>
              </a:spcBef>
              <a:buNone/>
            </a:pPr>
            <a:r>
              <a:rPr lang="en" sz="3000" b="1"/>
              <a:t>Expired</a:t>
            </a:r>
          </a:p>
        </p:txBody>
      </p:sp>
      <p:pic>
        <p:nvPicPr>
          <p:cNvPr id="76" name="Shape 76"/>
          <p:cNvPicPr preferRelativeResize="0"/>
          <p:nvPr/>
        </p:nvPicPr>
        <p:blipFill>
          <a:blip r:embed="rId4">
            <a:alphaModFix/>
          </a:blip>
          <a:stretch>
            <a:fillRect/>
          </a:stretch>
        </p:blipFill>
        <p:spPr>
          <a:xfrm>
            <a:off x="6152225" y="3615892"/>
            <a:ext cx="1605350" cy="1262524"/>
          </a:xfrm>
          <a:prstGeom prst="rect">
            <a:avLst/>
          </a:prstGeom>
          <a:noFill/>
          <a:ln>
            <a:noFill/>
          </a:ln>
        </p:spPr>
      </p:pic>
      <p:sp>
        <p:nvSpPr>
          <p:cNvPr id="77" name="Shape 77"/>
          <p:cNvSpPr/>
          <p:nvPr/>
        </p:nvSpPr>
        <p:spPr>
          <a:xfrm>
            <a:off x="1374750" y="1770775"/>
            <a:ext cx="889200" cy="889200"/>
          </a:xfrm>
          <a:prstGeom prst="ellipse">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78" name="Shape 78"/>
          <p:cNvSpPr/>
          <p:nvPr/>
        </p:nvSpPr>
        <p:spPr>
          <a:xfrm>
            <a:off x="3209837"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Card</a:t>
            </a:r>
          </a:p>
        </p:txBody>
      </p:sp>
      <p:sp>
        <p:nvSpPr>
          <p:cNvPr id="779" name="Shape 779"/>
          <p:cNvSpPr txBox="1"/>
          <p:nvPr/>
        </p:nvSpPr>
        <p:spPr>
          <a:xfrm>
            <a:off x="2335650" y="5963475"/>
            <a:ext cx="4472700" cy="670800"/>
          </a:xfrm>
          <a:prstGeom prst="rect">
            <a:avLst/>
          </a:prstGeom>
          <a:noFill/>
          <a:ln>
            <a:noFill/>
          </a:ln>
        </p:spPr>
        <p:txBody>
          <a:bodyPr lIns="91425" tIns="91425" rIns="91425" bIns="91425" anchor="t" anchorCtr="0">
            <a:noAutofit/>
          </a:bodyPr>
          <a:lstStyle/>
          <a:p>
            <a:pPr lvl="0" algn="ctr" rtl="0">
              <a:spcBef>
                <a:spcPts val="0"/>
              </a:spcBef>
              <a:buNone/>
            </a:pPr>
            <a:r>
              <a:rPr lang="en" sz="2400" b="1"/>
              <a:t>Recycle card</a:t>
            </a:r>
          </a:p>
        </p:txBody>
      </p:sp>
      <p:grpSp>
        <p:nvGrpSpPr>
          <p:cNvPr id="780" name="Shape 780"/>
          <p:cNvGrpSpPr/>
          <p:nvPr/>
        </p:nvGrpSpPr>
        <p:grpSpPr>
          <a:xfrm>
            <a:off x="7553910" y="2038845"/>
            <a:ext cx="1238445" cy="1270154"/>
            <a:chOff x="6962635" y="1122320"/>
            <a:chExt cx="1238445" cy="1270154"/>
          </a:xfrm>
        </p:grpSpPr>
        <p:grpSp>
          <p:nvGrpSpPr>
            <p:cNvPr id="781" name="Shape 781"/>
            <p:cNvGrpSpPr/>
            <p:nvPr/>
          </p:nvGrpSpPr>
          <p:grpSpPr>
            <a:xfrm rot="-880933">
              <a:off x="7025919" y="1252736"/>
              <a:ext cx="1111877" cy="642612"/>
              <a:chOff x="6437825" y="1680725"/>
              <a:chExt cx="1635599" cy="945300"/>
            </a:xfrm>
          </p:grpSpPr>
          <p:sp>
            <p:nvSpPr>
              <p:cNvPr id="782" name="Shape 782"/>
              <p:cNvSpPr/>
              <p:nvPr/>
            </p:nvSpPr>
            <p:spPr>
              <a:xfrm>
                <a:off x="6437825" y="1680725"/>
                <a:ext cx="1635599" cy="945300"/>
              </a:xfrm>
              <a:prstGeom prst="roundRect">
                <a:avLst>
                  <a:gd name="adj" fmla="val 16667"/>
                </a:avLst>
              </a:prstGeom>
              <a:solidFill>
                <a:srgbClr val="FFFFFF"/>
              </a:solid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83" name="Shape 783"/>
              <p:cNvSpPr/>
              <p:nvPr/>
            </p:nvSpPr>
            <p:spPr>
              <a:xfrm>
                <a:off x="6452825" y="1890825"/>
                <a:ext cx="1620599" cy="194999"/>
              </a:xfrm>
              <a:prstGeom prst="rect">
                <a:avLst/>
              </a:prstGeom>
              <a:solidFill>
                <a:srgbClr val="CCCCCC"/>
              </a:solidFill>
              <a:ln>
                <a:noFill/>
              </a:ln>
            </p:spPr>
            <p:txBody>
              <a:bodyPr lIns="91425" tIns="91425" rIns="91425" bIns="91425" anchor="ctr" anchorCtr="0">
                <a:noAutofit/>
              </a:bodyPr>
              <a:lstStyle/>
              <a:p>
                <a:pPr>
                  <a:spcBef>
                    <a:spcPts val="0"/>
                  </a:spcBef>
                  <a:buNone/>
                </a:pPr>
                <a:endParaRPr/>
              </a:p>
            </p:txBody>
          </p:sp>
          <p:sp>
            <p:nvSpPr>
              <p:cNvPr id="784" name="Shape 784"/>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785" name="Shape 785"/>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H6381</a:t>
                </a:r>
              </a:p>
            </p:txBody>
          </p:sp>
        </p:grpSp>
        <p:sp>
          <p:nvSpPr>
            <p:cNvPr id="786" name="Shape 786"/>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New Card</a:t>
              </a:r>
            </a:p>
          </p:txBody>
        </p:sp>
      </p:grpSp>
      <p:sp>
        <p:nvSpPr>
          <p:cNvPr id="787" name="Shape 787"/>
          <p:cNvSpPr/>
          <p:nvPr/>
        </p:nvSpPr>
        <p:spPr>
          <a:xfrm>
            <a:off x="5615525" y="2038837"/>
            <a:ext cx="766800" cy="1491000"/>
          </a:xfrm>
          <a:prstGeom prst="curvedRightArrow">
            <a:avLst>
              <a:gd name="adj1" fmla="val 25000"/>
              <a:gd name="adj2" fmla="val 50000"/>
              <a:gd name="adj3" fmla="val 25000"/>
            </a:avLst>
          </a:prstGeom>
          <a:solidFill>
            <a:srgbClr val="D9D9D9"/>
          </a:solidFill>
          <a:ln w="19050" cap="flat" cmpd="sng">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88" name="Shape 788"/>
          <p:cNvSpPr/>
          <p:nvPr/>
        </p:nvSpPr>
        <p:spPr>
          <a:xfrm rot="10800000">
            <a:off x="6659299" y="1928412"/>
            <a:ext cx="766800" cy="1491000"/>
          </a:xfrm>
          <a:prstGeom prst="curvedRightArrow">
            <a:avLst>
              <a:gd name="adj1" fmla="val 25000"/>
              <a:gd name="adj2" fmla="val 50000"/>
              <a:gd name="adj3" fmla="val 25000"/>
            </a:avLst>
          </a:prstGeom>
          <a:solidFill>
            <a:srgbClr val="D9D9D9"/>
          </a:solidFill>
          <a:ln w="19050" cap="flat" cmpd="sng">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789" name="Shape 789"/>
          <p:cNvPicPr preferRelativeResize="0"/>
          <p:nvPr/>
        </p:nvPicPr>
        <p:blipFill>
          <a:blip r:embed="rId3">
            <a:alphaModFix/>
          </a:blip>
          <a:stretch>
            <a:fillRect/>
          </a:stretch>
        </p:blipFill>
        <p:spPr>
          <a:xfrm>
            <a:off x="5615525" y="3615225"/>
            <a:ext cx="1837475" cy="1837475"/>
          </a:xfrm>
          <a:prstGeom prst="rect">
            <a:avLst/>
          </a:prstGeom>
          <a:noFill/>
          <a:ln>
            <a:noFill/>
          </a:ln>
        </p:spPr>
      </p:pic>
      <p:pic>
        <p:nvPicPr>
          <p:cNvPr id="790" name="Shape 790"/>
          <p:cNvPicPr preferRelativeResize="0"/>
          <p:nvPr/>
        </p:nvPicPr>
        <p:blipFill>
          <a:blip r:embed="rId4">
            <a:alphaModFix/>
          </a:blip>
          <a:stretch>
            <a:fillRect/>
          </a:stretch>
        </p:blipFill>
        <p:spPr>
          <a:xfrm>
            <a:off x="8479987" y="2474146"/>
            <a:ext cx="503875" cy="399575"/>
          </a:xfrm>
          <a:prstGeom prst="rect">
            <a:avLst/>
          </a:prstGeom>
          <a:noFill/>
          <a:ln>
            <a:noFill/>
          </a:ln>
        </p:spPr>
      </p:pic>
      <p:grpSp>
        <p:nvGrpSpPr>
          <p:cNvPr id="791" name="Shape 791"/>
          <p:cNvGrpSpPr/>
          <p:nvPr/>
        </p:nvGrpSpPr>
        <p:grpSpPr>
          <a:xfrm>
            <a:off x="2335650" y="1755162"/>
            <a:ext cx="3462300" cy="1837500"/>
            <a:chOff x="1320500" y="4059237"/>
            <a:chExt cx="3462300" cy="1837500"/>
          </a:xfrm>
        </p:grpSpPr>
        <p:sp>
          <p:nvSpPr>
            <p:cNvPr id="792" name="Shape 792"/>
            <p:cNvSpPr/>
            <p:nvPr/>
          </p:nvSpPr>
          <p:spPr>
            <a:xfrm>
              <a:off x="2945300" y="4059237"/>
              <a:ext cx="1837500" cy="18375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793" name="Shape 793"/>
            <p:cNvCxnSpPr>
              <a:stCxn id="792" idx="2"/>
            </p:cNvCxnSpPr>
            <p:nvPr/>
          </p:nvCxnSpPr>
          <p:spPr>
            <a:xfrm rot="10800000">
              <a:off x="1320500" y="4977987"/>
              <a:ext cx="1624800" cy="0"/>
            </a:xfrm>
            <a:prstGeom prst="straightConnector1">
              <a:avLst/>
            </a:prstGeom>
            <a:noFill/>
            <a:ln w="76200" cap="flat" cmpd="sng">
              <a:solidFill>
                <a:srgbClr val="FF9900"/>
              </a:solidFill>
              <a:prstDash val="solid"/>
              <a:round/>
              <a:headEnd type="none" w="lg" len="lg"/>
              <a:tailEnd type="triangle" w="lg" len="lg"/>
            </a:ln>
          </p:spPr>
        </p:cxnSp>
      </p:grpSp>
      <p:sp>
        <p:nvSpPr>
          <p:cNvPr id="794" name="Shape 794"/>
          <p:cNvSpPr txBox="1"/>
          <p:nvPr/>
        </p:nvSpPr>
        <p:spPr>
          <a:xfrm>
            <a:off x="2495975" y="2038850"/>
            <a:ext cx="1519199" cy="315900"/>
          </a:xfrm>
          <a:prstGeom prst="rect">
            <a:avLst/>
          </a:prstGeom>
          <a:noFill/>
          <a:ln>
            <a:noFill/>
          </a:ln>
        </p:spPr>
        <p:txBody>
          <a:bodyPr lIns="91425" tIns="91425" rIns="91425" bIns="91425" anchor="t" anchorCtr="0">
            <a:noAutofit/>
          </a:bodyPr>
          <a:lstStyle/>
          <a:p>
            <a:pPr>
              <a:spcBef>
                <a:spcPts val="0"/>
              </a:spcBef>
              <a:buNone/>
            </a:pPr>
            <a:r>
              <a:rPr lang="en" sz="2400" b="1"/>
              <a:t>Recycle</a:t>
            </a:r>
          </a:p>
        </p:txBody>
      </p:sp>
      <p:grpSp>
        <p:nvGrpSpPr>
          <p:cNvPr id="795" name="Shape 795"/>
          <p:cNvGrpSpPr/>
          <p:nvPr/>
        </p:nvGrpSpPr>
        <p:grpSpPr>
          <a:xfrm>
            <a:off x="646835" y="2038870"/>
            <a:ext cx="1238445" cy="1270154"/>
            <a:chOff x="6962635" y="1122320"/>
            <a:chExt cx="1238445" cy="1270154"/>
          </a:xfrm>
        </p:grpSpPr>
        <p:grpSp>
          <p:nvGrpSpPr>
            <p:cNvPr id="796" name="Shape 796"/>
            <p:cNvGrpSpPr/>
            <p:nvPr/>
          </p:nvGrpSpPr>
          <p:grpSpPr>
            <a:xfrm rot="-880933">
              <a:off x="7025919" y="1252736"/>
              <a:ext cx="1111877" cy="642612"/>
              <a:chOff x="6437825" y="1680725"/>
              <a:chExt cx="1635599" cy="945300"/>
            </a:xfrm>
          </p:grpSpPr>
          <p:sp>
            <p:nvSpPr>
              <p:cNvPr id="797" name="Shape 797"/>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98" name="Shape 798"/>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799" name="Shape 799"/>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800" name="Shape 800"/>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801" name="Shape 801"/>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New Card</a:t>
              </a:r>
            </a:p>
          </p:txBody>
        </p:sp>
      </p:grpSp>
      <p:pic>
        <p:nvPicPr>
          <p:cNvPr id="802" name="Shape 802"/>
          <p:cNvPicPr preferRelativeResize="0"/>
          <p:nvPr/>
        </p:nvPicPr>
        <p:blipFill>
          <a:blip r:embed="rId5">
            <a:alphaModFix/>
          </a:blip>
          <a:stretch>
            <a:fillRect/>
          </a:stretch>
        </p:blipFill>
        <p:spPr>
          <a:xfrm>
            <a:off x="1572912" y="2474171"/>
            <a:ext cx="503875" cy="399575"/>
          </a:xfrm>
          <a:prstGeom prst="rect">
            <a:avLst/>
          </a:prstGeom>
          <a:noFill/>
          <a:ln>
            <a:noFill/>
          </a:ln>
        </p:spPr>
      </p:pic>
      <p:cxnSp>
        <p:nvCxnSpPr>
          <p:cNvPr id="803" name="Shape 803"/>
          <p:cNvCxnSpPr>
            <a:stCxn id="801" idx="2"/>
          </p:cNvCxnSpPr>
          <p:nvPr/>
        </p:nvCxnSpPr>
        <p:spPr>
          <a:xfrm>
            <a:off x="1266050" y="3309025"/>
            <a:ext cx="0" cy="908100"/>
          </a:xfrm>
          <a:prstGeom prst="straightConnector1">
            <a:avLst/>
          </a:prstGeom>
          <a:noFill/>
          <a:ln w="38100" cap="flat" cmpd="sng">
            <a:solidFill>
              <a:schemeClr val="dk2"/>
            </a:solidFill>
            <a:prstDash val="solid"/>
            <a:round/>
            <a:headEnd type="none" w="lg" len="lg"/>
            <a:tailEnd type="triangle" w="lg" len="lg"/>
          </a:ln>
        </p:spPr>
      </p:cxnSp>
      <p:sp>
        <p:nvSpPr>
          <p:cNvPr id="804" name="Shape 804"/>
          <p:cNvSpPr txBox="1"/>
          <p:nvPr/>
        </p:nvSpPr>
        <p:spPr>
          <a:xfrm>
            <a:off x="1434075" y="3578075"/>
            <a:ext cx="2276100" cy="670800"/>
          </a:xfrm>
          <a:prstGeom prst="rect">
            <a:avLst/>
          </a:prstGeom>
          <a:noFill/>
          <a:ln>
            <a:noFill/>
          </a:ln>
        </p:spPr>
        <p:txBody>
          <a:bodyPr lIns="91425" tIns="91425" rIns="91425" bIns="91425" anchor="t" anchorCtr="0">
            <a:noAutofit/>
          </a:bodyPr>
          <a:lstStyle/>
          <a:p>
            <a:pPr>
              <a:spcBef>
                <a:spcPts val="0"/>
              </a:spcBef>
              <a:buNone/>
            </a:pPr>
            <a:r>
              <a:rPr lang="en" sz="1800" b="1"/>
              <a:t>Assign for other customer</a:t>
            </a:r>
          </a:p>
        </p:txBody>
      </p:sp>
      <p:pic>
        <p:nvPicPr>
          <p:cNvPr id="805" name="Shape 805"/>
          <p:cNvPicPr preferRelativeResize="0"/>
          <p:nvPr/>
        </p:nvPicPr>
        <p:blipFill>
          <a:blip r:embed="rId6">
            <a:alphaModFix/>
          </a:blip>
          <a:stretch>
            <a:fillRect/>
          </a:stretch>
        </p:blipFill>
        <p:spPr>
          <a:xfrm>
            <a:off x="576637" y="4517925"/>
            <a:ext cx="1378825" cy="1378825"/>
          </a:xfrm>
          <a:prstGeom prst="rect">
            <a:avLst/>
          </a:prstGeom>
          <a:noFill/>
          <a:ln>
            <a:noFill/>
          </a:ln>
        </p:spPr>
      </p:pic>
      <p:grpSp>
        <p:nvGrpSpPr>
          <p:cNvPr id="806" name="Shape 806"/>
          <p:cNvGrpSpPr/>
          <p:nvPr/>
        </p:nvGrpSpPr>
        <p:grpSpPr>
          <a:xfrm>
            <a:off x="4253810" y="2103370"/>
            <a:ext cx="1238445" cy="1270154"/>
            <a:chOff x="6962635" y="1122320"/>
            <a:chExt cx="1238445" cy="1270154"/>
          </a:xfrm>
        </p:grpSpPr>
        <p:grpSp>
          <p:nvGrpSpPr>
            <p:cNvPr id="807" name="Shape 807"/>
            <p:cNvGrpSpPr/>
            <p:nvPr/>
          </p:nvGrpSpPr>
          <p:grpSpPr>
            <a:xfrm rot="-880933">
              <a:off x="7025919" y="1252736"/>
              <a:ext cx="1111877" cy="642612"/>
              <a:chOff x="6437825" y="1680725"/>
              <a:chExt cx="1635599" cy="945300"/>
            </a:xfrm>
          </p:grpSpPr>
          <p:sp>
            <p:nvSpPr>
              <p:cNvPr id="808" name="Shape 808"/>
              <p:cNvSpPr/>
              <p:nvPr/>
            </p:nvSpPr>
            <p:spPr>
              <a:xfrm>
                <a:off x="6437825" y="1680725"/>
                <a:ext cx="1635599" cy="945300"/>
              </a:xfrm>
              <a:prstGeom prst="roundRect">
                <a:avLst>
                  <a:gd name="adj" fmla="val 16667"/>
                </a:avLst>
              </a:prstGeom>
              <a:solidFill>
                <a:srgbClr val="FFFFFF"/>
              </a:solid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09" name="Shape 809"/>
              <p:cNvSpPr/>
              <p:nvPr/>
            </p:nvSpPr>
            <p:spPr>
              <a:xfrm>
                <a:off x="6452825" y="1890825"/>
                <a:ext cx="1620599" cy="194999"/>
              </a:xfrm>
              <a:prstGeom prst="rect">
                <a:avLst/>
              </a:prstGeom>
              <a:solidFill>
                <a:srgbClr val="CCCCCC"/>
              </a:solidFill>
              <a:ln>
                <a:noFill/>
              </a:ln>
            </p:spPr>
            <p:txBody>
              <a:bodyPr lIns="91425" tIns="91425" rIns="91425" bIns="91425" anchor="ctr" anchorCtr="0">
                <a:noAutofit/>
              </a:bodyPr>
              <a:lstStyle/>
              <a:p>
                <a:pPr>
                  <a:spcBef>
                    <a:spcPts val="0"/>
                  </a:spcBef>
                  <a:buNone/>
                </a:pPr>
                <a:endParaRPr/>
              </a:p>
            </p:txBody>
          </p:sp>
          <p:sp>
            <p:nvSpPr>
              <p:cNvPr id="810" name="Shape 810"/>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811" name="Shape 811"/>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812" name="Shape 812"/>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Old Card</a:t>
              </a:r>
            </a:p>
          </p:txBody>
        </p:sp>
      </p:grpSp>
      <p:grpSp>
        <p:nvGrpSpPr>
          <p:cNvPr id="813" name="Shape 813"/>
          <p:cNvGrpSpPr/>
          <p:nvPr/>
        </p:nvGrpSpPr>
        <p:grpSpPr>
          <a:xfrm>
            <a:off x="4349824" y="2103375"/>
            <a:ext cx="1046400" cy="993899"/>
            <a:chOff x="8097599" y="5236500"/>
            <a:chExt cx="1046400" cy="993899"/>
          </a:xfrm>
        </p:grpSpPr>
        <p:cxnSp>
          <p:nvCxnSpPr>
            <p:cNvPr id="814" name="Shape 814"/>
            <p:cNvCxnSpPr/>
            <p:nvPr/>
          </p:nvCxnSpPr>
          <p:spPr>
            <a:xfrm flipH="1">
              <a:off x="8097599" y="5267891"/>
              <a:ext cx="1046400" cy="826499"/>
            </a:xfrm>
            <a:prstGeom prst="straightConnector1">
              <a:avLst/>
            </a:prstGeom>
            <a:noFill/>
            <a:ln w="76200" cap="flat" cmpd="sng">
              <a:solidFill>
                <a:srgbClr val="999999"/>
              </a:solidFill>
              <a:prstDash val="solid"/>
              <a:round/>
              <a:headEnd type="none" w="lg" len="lg"/>
              <a:tailEnd type="none" w="lg" len="lg"/>
            </a:ln>
          </p:spPr>
        </p:cxnSp>
        <p:cxnSp>
          <p:nvCxnSpPr>
            <p:cNvPr id="815" name="Shape 815"/>
            <p:cNvCxnSpPr/>
            <p:nvPr/>
          </p:nvCxnSpPr>
          <p:spPr>
            <a:xfrm>
              <a:off x="8212797" y="5236500"/>
              <a:ext cx="879000" cy="993899"/>
            </a:xfrm>
            <a:prstGeom prst="straightConnector1">
              <a:avLst/>
            </a:prstGeom>
            <a:noFill/>
            <a:ln w="76200" cap="flat" cmpd="sng">
              <a:solidFill>
                <a:srgbClr val="999999"/>
              </a:solidFill>
              <a:prstDash val="solid"/>
              <a:round/>
              <a:headEnd type="none" w="lg" len="lg"/>
              <a:tailEnd type="none" w="lg" len="lg"/>
            </a:ln>
          </p:spPr>
        </p:cxnSp>
      </p:grpSp>
      <p:sp>
        <p:nvSpPr>
          <p:cNvPr id="816" name="Shape 81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50</a:t>
            </a:fld>
            <a:endParaRPr lang="en"/>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Shape 82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Card</a:t>
            </a:r>
          </a:p>
        </p:txBody>
      </p:sp>
      <p:sp>
        <p:nvSpPr>
          <p:cNvPr id="822" name="Shape 822"/>
          <p:cNvSpPr/>
          <p:nvPr/>
        </p:nvSpPr>
        <p:spPr>
          <a:xfrm>
            <a:off x="1789025" y="2967725"/>
            <a:ext cx="1219799" cy="253499"/>
          </a:xfrm>
          <a:prstGeom prst="rightArrow">
            <a:avLst>
              <a:gd name="adj1" fmla="val 50000"/>
              <a:gd name="adj2" fmla="val 69496"/>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823" name="Shape 823"/>
          <p:cNvGrpSpPr/>
          <p:nvPr/>
        </p:nvGrpSpPr>
        <p:grpSpPr>
          <a:xfrm>
            <a:off x="3243200" y="2722850"/>
            <a:ext cx="1814399" cy="989424"/>
            <a:chOff x="4336150" y="2394850"/>
            <a:chExt cx="1814399" cy="989424"/>
          </a:xfrm>
        </p:grpSpPr>
        <p:sp>
          <p:nvSpPr>
            <p:cNvPr id="824" name="Shape 824"/>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CardID</a:t>
              </a:r>
            </a:p>
            <a:p>
              <a:pPr lvl="0" rtl="0">
                <a:spcBef>
                  <a:spcPts val="0"/>
                </a:spcBef>
                <a:buNone/>
              </a:pPr>
              <a:r>
                <a:rPr lang="en"/>
                <a:t>...</a:t>
              </a:r>
            </a:p>
          </p:txBody>
        </p:sp>
        <p:sp>
          <p:nvSpPr>
            <p:cNvPr id="825" name="Shape 825"/>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grpSp>
        <p:nvGrpSpPr>
          <p:cNvPr id="826" name="Shape 826"/>
          <p:cNvGrpSpPr/>
          <p:nvPr/>
        </p:nvGrpSpPr>
        <p:grpSpPr>
          <a:xfrm>
            <a:off x="6872400" y="5722800"/>
            <a:ext cx="1814399" cy="956425"/>
            <a:chOff x="4336150" y="2394850"/>
            <a:chExt cx="1814399" cy="956425"/>
          </a:xfrm>
        </p:grpSpPr>
        <p:sp>
          <p:nvSpPr>
            <p:cNvPr id="827" name="Shape 827"/>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CustomerName</a:t>
              </a:r>
            </a:p>
            <a:p>
              <a:pPr lvl="0" rtl="0">
                <a:spcBef>
                  <a:spcPts val="0"/>
                </a:spcBef>
                <a:buNone/>
              </a:pPr>
              <a:r>
                <a:rPr lang="en"/>
                <a:t>...</a:t>
              </a:r>
            </a:p>
          </p:txBody>
        </p:sp>
        <p:sp>
          <p:nvSpPr>
            <p:cNvPr id="828" name="Shape 828"/>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cxnSp>
        <p:nvCxnSpPr>
          <p:cNvPr id="829" name="Shape 829"/>
          <p:cNvCxnSpPr>
            <a:stCxn id="824" idx="3"/>
            <a:endCxn id="828" idx="1"/>
          </p:cNvCxnSpPr>
          <p:nvPr/>
        </p:nvCxnSpPr>
        <p:spPr>
          <a:xfrm>
            <a:off x="5057599" y="3374624"/>
            <a:ext cx="1814699" cy="2529600"/>
          </a:xfrm>
          <a:prstGeom prst="straightConnector1">
            <a:avLst/>
          </a:prstGeom>
          <a:noFill/>
          <a:ln w="19050" cap="flat" cmpd="sng">
            <a:solidFill>
              <a:schemeClr val="dk2"/>
            </a:solidFill>
            <a:prstDash val="solid"/>
            <a:round/>
            <a:headEnd type="none" w="lg" len="lg"/>
            <a:tailEnd type="none" w="lg" len="lg"/>
          </a:ln>
        </p:spPr>
      </p:cxnSp>
      <p:sp>
        <p:nvSpPr>
          <p:cNvPr id="830" name="Shape 830"/>
          <p:cNvSpPr txBox="1"/>
          <p:nvPr/>
        </p:nvSpPr>
        <p:spPr>
          <a:xfrm>
            <a:off x="5057600" y="30312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831" name="Shape 831"/>
          <p:cNvSpPr txBox="1"/>
          <p:nvPr/>
        </p:nvSpPr>
        <p:spPr>
          <a:xfrm>
            <a:off x="6649400" y="5260725"/>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FF0000"/>
                </a:solidFill>
              </a:rPr>
              <a:t>0..*</a:t>
            </a:r>
          </a:p>
        </p:txBody>
      </p:sp>
      <p:sp>
        <p:nvSpPr>
          <p:cNvPr id="832" name="Shape 832"/>
          <p:cNvSpPr/>
          <p:nvPr/>
        </p:nvSpPr>
        <p:spPr>
          <a:xfrm>
            <a:off x="4293700" y="6182700"/>
            <a:ext cx="2489831"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customer can only have 1 active card at a time</a:t>
            </a:r>
          </a:p>
        </p:txBody>
      </p:sp>
      <p:sp>
        <p:nvSpPr>
          <p:cNvPr id="833" name="Shape 833"/>
          <p:cNvSpPr/>
          <p:nvPr/>
        </p:nvSpPr>
        <p:spPr>
          <a:xfrm>
            <a:off x="3243200" y="1789700"/>
            <a:ext cx="2544317"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card can only belongs to 1 customer at a time</a:t>
            </a:r>
          </a:p>
        </p:txBody>
      </p:sp>
      <p:grpSp>
        <p:nvGrpSpPr>
          <p:cNvPr id="834" name="Shape 834"/>
          <p:cNvGrpSpPr/>
          <p:nvPr/>
        </p:nvGrpSpPr>
        <p:grpSpPr>
          <a:xfrm>
            <a:off x="316210" y="2582483"/>
            <a:ext cx="1238445" cy="1270154"/>
            <a:chOff x="6962635" y="1122320"/>
            <a:chExt cx="1238445" cy="1270154"/>
          </a:xfrm>
        </p:grpSpPr>
        <p:grpSp>
          <p:nvGrpSpPr>
            <p:cNvPr id="835" name="Shape 835"/>
            <p:cNvGrpSpPr/>
            <p:nvPr/>
          </p:nvGrpSpPr>
          <p:grpSpPr>
            <a:xfrm rot="-880933">
              <a:off x="7025919" y="1252736"/>
              <a:ext cx="1111877" cy="642612"/>
              <a:chOff x="6437825" y="1680725"/>
              <a:chExt cx="1635599" cy="945300"/>
            </a:xfrm>
          </p:grpSpPr>
          <p:sp>
            <p:nvSpPr>
              <p:cNvPr id="836" name="Shape 836"/>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37" name="Shape 837"/>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838" name="Shape 838"/>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839" name="Shape 839"/>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840" name="Shape 840"/>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sp>
        <p:nvSpPr>
          <p:cNvPr id="841" name="Shape 84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Card</a:t>
            </a:r>
          </a:p>
        </p:txBody>
      </p:sp>
      <p:grpSp>
        <p:nvGrpSpPr>
          <p:cNvPr id="847" name="Shape 847"/>
          <p:cNvGrpSpPr/>
          <p:nvPr/>
        </p:nvGrpSpPr>
        <p:grpSpPr>
          <a:xfrm>
            <a:off x="3243200" y="2722850"/>
            <a:ext cx="1814399" cy="989424"/>
            <a:chOff x="4336150" y="2394850"/>
            <a:chExt cx="1814399" cy="989424"/>
          </a:xfrm>
        </p:grpSpPr>
        <p:sp>
          <p:nvSpPr>
            <p:cNvPr id="848" name="Shape 848"/>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CardID</a:t>
              </a:r>
            </a:p>
            <a:p>
              <a:pPr lvl="0" rtl="0">
                <a:spcBef>
                  <a:spcPts val="0"/>
                </a:spcBef>
                <a:buNone/>
              </a:pPr>
              <a:r>
                <a:rPr lang="en"/>
                <a:t>...</a:t>
              </a:r>
            </a:p>
          </p:txBody>
        </p:sp>
        <p:sp>
          <p:nvSpPr>
            <p:cNvPr id="849" name="Shape 849"/>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grpSp>
        <p:nvGrpSpPr>
          <p:cNvPr id="850" name="Shape 850"/>
          <p:cNvGrpSpPr/>
          <p:nvPr/>
        </p:nvGrpSpPr>
        <p:grpSpPr>
          <a:xfrm>
            <a:off x="6872400" y="5722800"/>
            <a:ext cx="1814399" cy="956425"/>
            <a:chOff x="4336150" y="2394850"/>
            <a:chExt cx="1814399" cy="956425"/>
          </a:xfrm>
        </p:grpSpPr>
        <p:sp>
          <p:nvSpPr>
            <p:cNvPr id="851" name="Shape 851"/>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CustomerName</a:t>
              </a:r>
            </a:p>
            <a:p>
              <a:pPr lvl="0" rtl="0">
                <a:spcBef>
                  <a:spcPts val="0"/>
                </a:spcBef>
                <a:buNone/>
              </a:pPr>
              <a:r>
                <a:rPr lang="en"/>
                <a:t>...</a:t>
              </a:r>
            </a:p>
          </p:txBody>
        </p:sp>
        <p:sp>
          <p:nvSpPr>
            <p:cNvPr id="852" name="Shape 852"/>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sp>
        <p:nvSpPr>
          <p:cNvPr id="853" name="Shape 853"/>
          <p:cNvSpPr/>
          <p:nvPr/>
        </p:nvSpPr>
        <p:spPr>
          <a:xfrm>
            <a:off x="4055174" y="6182700"/>
            <a:ext cx="2728349"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customer can only have 1 active card instance at a time</a:t>
            </a:r>
          </a:p>
        </p:txBody>
      </p:sp>
      <p:sp>
        <p:nvSpPr>
          <p:cNvPr id="854" name="Shape 854"/>
          <p:cNvSpPr/>
          <p:nvPr/>
        </p:nvSpPr>
        <p:spPr>
          <a:xfrm>
            <a:off x="3243200" y="1789700"/>
            <a:ext cx="2615921"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card can only has 1 active card instance at a time</a:t>
            </a:r>
          </a:p>
        </p:txBody>
      </p:sp>
      <p:grpSp>
        <p:nvGrpSpPr>
          <p:cNvPr id="855" name="Shape 855"/>
          <p:cNvGrpSpPr/>
          <p:nvPr/>
        </p:nvGrpSpPr>
        <p:grpSpPr>
          <a:xfrm>
            <a:off x="6872400" y="2722850"/>
            <a:ext cx="1814399" cy="1161624"/>
            <a:chOff x="4336150" y="2394850"/>
            <a:chExt cx="1814399" cy="1161624"/>
          </a:xfrm>
        </p:grpSpPr>
        <p:sp>
          <p:nvSpPr>
            <p:cNvPr id="856" name="Shape 856"/>
            <p:cNvSpPr/>
            <p:nvPr/>
          </p:nvSpPr>
          <p:spPr>
            <a:xfrm>
              <a:off x="4336150" y="2708975"/>
              <a:ext cx="1814399" cy="847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857" name="Shape 857"/>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CardInstance</a:t>
              </a:r>
            </a:p>
          </p:txBody>
        </p:sp>
      </p:grpSp>
      <p:cxnSp>
        <p:nvCxnSpPr>
          <p:cNvPr id="858" name="Shape 858"/>
          <p:cNvCxnSpPr>
            <a:stCxn id="849" idx="3"/>
            <a:endCxn id="857" idx="1"/>
          </p:cNvCxnSpPr>
          <p:nvPr/>
        </p:nvCxnSpPr>
        <p:spPr>
          <a:xfrm>
            <a:off x="5057599" y="2904350"/>
            <a:ext cx="1814699" cy="0"/>
          </a:xfrm>
          <a:prstGeom prst="straightConnector1">
            <a:avLst/>
          </a:prstGeom>
          <a:noFill/>
          <a:ln w="19050" cap="flat" cmpd="sng">
            <a:solidFill>
              <a:schemeClr val="dk2"/>
            </a:solidFill>
            <a:prstDash val="solid"/>
            <a:round/>
            <a:headEnd type="none" w="lg" len="lg"/>
            <a:tailEnd type="none" w="lg" len="lg"/>
          </a:ln>
        </p:spPr>
      </p:cxnSp>
      <p:cxnSp>
        <p:nvCxnSpPr>
          <p:cNvPr id="859" name="Shape 859"/>
          <p:cNvCxnSpPr>
            <a:stCxn id="856" idx="2"/>
            <a:endCxn id="852" idx="0"/>
          </p:cNvCxnSpPr>
          <p:nvPr/>
        </p:nvCxnSpPr>
        <p:spPr>
          <a:xfrm>
            <a:off x="7779599" y="3884474"/>
            <a:ext cx="0" cy="1838400"/>
          </a:xfrm>
          <a:prstGeom prst="straightConnector1">
            <a:avLst/>
          </a:prstGeom>
          <a:noFill/>
          <a:ln w="19050" cap="flat" cmpd="sng">
            <a:solidFill>
              <a:schemeClr val="dk2"/>
            </a:solidFill>
            <a:prstDash val="solid"/>
            <a:round/>
            <a:headEnd type="none" w="lg" len="lg"/>
            <a:tailEnd type="none" w="lg" len="lg"/>
          </a:ln>
        </p:spPr>
      </p:cxnSp>
      <p:sp>
        <p:nvSpPr>
          <p:cNvPr id="860" name="Shape 860"/>
          <p:cNvSpPr txBox="1"/>
          <p:nvPr/>
        </p:nvSpPr>
        <p:spPr>
          <a:xfrm>
            <a:off x="6142500" y="24423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861" name="Shape 861"/>
          <p:cNvSpPr txBox="1"/>
          <p:nvPr/>
        </p:nvSpPr>
        <p:spPr>
          <a:xfrm>
            <a:off x="5057600" y="24536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862" name="Shape 862"/>
          <p:cNvSpPr txBox="1"/>
          <p:nvPr/>
        </p:nvSpPr>
        <p:spPr>
          <a:xfrm>
            <a:off x="7779600" y="52756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863" name="Shape 863"/>
          <p:cNvSpPr txBox="1"/>
          <p:nvPr/>
        </p:nvSpPr>
        <p:spPr>
          <a:xfrm>
            <a:off x="7779600" y="3884475"/>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864" name="Shape 86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52</a:t>
            </a:fld>
            <a:endParaRPr lang="en"/>
          </a:p>
        </p:txBody>
      </p:sp>
      <p:grpSp>
        <p:nvGrpSpPr>
          <p:cNvPr id="865" name="Shape 865"/>
          <p:cNvGrpSpPr/>
          <p:nvPr/>
        </p:nvGrpSpPr>
        <p:grpSpPr>
          <a:xfrm>
            <a:off x="138186" y="2204400"/>
            <a:ext cx="2181398" cy="2237249"/>
            <a:chOff x="6962635" y="1122320"/>
            <a:chExt cx="1238445" cy="1270154"/>
          </a:xfrm>
        </p:grpSpPr>
        <p:grpSp>
          <p:nvGrpSpPr>
            <p:cNvPr id="866" name="Shape 866"/>
            <p:cNvGrpSpPr/>
            <p:nvPr/>
          </p:nvGrpSpPr>
          <p:grpSpPr>
            <a:xfrm rot="-880933">
              <a:off x="7025919" y="1252736"/>
              <a:ext cx="1111877" cy="642612"/>
              <a:chOff x="6437825" y="1680725"/>
              <a:chExt cx="1635599" cy="945300"/>
            </a:xfrm>
          </p:grpSpPr>
          <p:sp>
            <p:nvSpPr>
              <p:cNvPr id="867" name="Shape 867"/>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68" name="Shape 868"/>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869" name="Shape 869"/>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870" name="Shape 870"/>
              <p:cNvSpPr txBox="1"/>
              <p:nvPr/>
            </p:nvSpPr>
            <p:spPr>
              <a:xfrm>
                <a:off x="6605734" y="2106314"/>
                <a:ext cx="1339199" cy="479999"/>
              </a:xfrm>
              <a:prstGeom prst="rect">
                <a:avLst/>
              </a:prstGeom>
              <a:noFill/>
              <a:ln>
                <a:noFill/>
              </a:ln>
            </p:spPr>
            <p:txBody>
              <a:bodyPr lIns="91425" tIns="91425" rIns="91425" bIns="91425" anchor="t" anchorCtr="0">
                <a:noAutofit/>
              </a:bodyPr>
              <a:lstStyle/>
              <a:p>
                <a:pPr lvl="0" algn="ctr" rtl="0">
                  <a:spcBef>
                    <a:spcPts val="0"/>
                  </a:spcBef>
                  <a:buNone/>
                </a:pPr>
                <a:r>
                  <a:rPr lang="en" b="1"/>
                  <a:t>Manufacture ID</a:t>
                </a:r>
              </a:p>
              <a:p>
                <a:pPr lvl="0" algn="ctr" rtl="0">
                  <a:spcBef>
                    <a:spcPts val="0"/>
                  </a:spcBef>
                  <a:buNone/>
                </a:pPr>
                <a:r>
                  <a:rPr lang="en" b="1"/>
                  <a:t>A1B2C</a:t>
                </a:r>
              </a:p>
            </p:txBody>
          </p:sp>
        </p:grpSp>
        <p:sp>
          <p:nvSpPr>
            <p:cNvPr id="871" name="Shape 871"/>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sp>
        <p:nvSpPr>
          <p:cNvPr id="872" name="Shape 872"/>
          <p:cNvSpPr/>
          <p:nvPr/>
        </p:nvSpPr>
        <p:spPr>
          <a:xfrm rot="-875037">
            <a:off x="498076" y="2947434"/>
            <a:ext cx="1606047" cy="540254"/>
          </a:xfrm>
          <a:prstGeom prst="rect">
            <a:avLst/>
          </a:prstGeom>
          <a:noFill/>
          <a:ln w="38100" cap="flat" cmpd="sng">
            <a:solidFill>
              <a:srgbClr val="3C78D8"/>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873" name="Shape 873"/>
          <p:cNvCxnSpPr>
            <a:stCxn id="872" idx="3"/>
          </p:cNvCxnSpPr>
          <p:nvPr/>
        </p:nvCxnSpPr>
        <p:spPr>
          <a:xfrm>
            <a:off x="2078249" y="3015361"/>
            <a:ext cx="1247100" cy="217800"/>
          </a:xfrm>
          <a:prstGeom prst="straightConnector1">
            <a:avLst/>
          </a:prstGeom>
          <a:noFill/>
          <a:ln w="38100" cap="flat" cmpd="sng">
            <a:solidFill>
              <a:srgbClr val="3C78D8"/>
            </a:solidFill>
            <a:prstDash val="solid"/>
            <a:round/>
            <a:headEnd type="none" w="lg" len="lg"/>
            <a:tailEnd type="triangle" w="lg" len="lg"/>
          </a:ln>
        </p:spPr>
      </p:cxn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Card</a:t>
            </a:r>
          </a:p>
        </p:txBody>
      </p:sp>
      <p:grpSp>
        <p:nvGrpSpPr>
          <p:cNvPr id="879" name="Shape 879"/>
          <p:cNvGrpSpPr/>
          <p:nvPr/>
        </p:nvGrpSpPr>
        <p:grpSpPr>
          <a:xfrm>
            <a:off x="3243200" y="2722850"/>
            <a:ext cx="1814399" cy="989424"/>
            <a:chOff x="4336150" y="2394850"/>
            <a:chExt cx="1814399" cy="989424"/>
          </a:xfrm>
        </p:grpSpPr>
        <p:sp>
          <p:nvSpPr>
            <p:cNvPr id="880" name="Shape 880"/>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CardID</a:t>
              </a:r>
            </a:p>
            <a:p>
              <a:pPr lvl="0" rtl="0">
                <a:spcBef>
                  <a:spcPts val="0"/>
                </a:spcBef>
                <a:buNone/>
              </a:pPr>
              <a:r>
                <a:rPr lang="en"/>
                <a:t>...</a:t>
              </a:r>
            </a:p>
          </p:txBody>
        </p:sp>
        <p:sp>
          <p:nvSpPr>
            <p:cNvPr id="881" name="Shape 88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grpSp>
        <p:nvGrpSpPr>
          <p:cNvPr id="882" name="Shape 882"/>
          <p:cNvGrpSpPr/>
          <p:nvPr/>
        </p:nvGrpSpPr>
        <p:grpSpPr>
          <a:xfrm>
            <a:off x="6872400" y="5722800"/>
            <a:ext cx="1814399" cy="956425"/>
            <a:chOff x="4336150" y="2394850"/>
            <a:chExt cx="1814399" cy="956425"/>
          </a:xfrm>
        </p:grpSpPr>
        <p:sp>
          <p:nvSpPr>
            <p:cNvPr id="883" name="Shape 883"/>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CustomerName</a:t>
              </a:r>
            </a:p>
            <a:p>
              <a:pPr lvl="0" rtl="0">
                <a:spcBef>
                  <a:spcPts val="0"/>
                </a:spcBef>
                <a:buNone/>
              </a:pPr>
              <a:r>
                <a:rPr lang="en"/>
                <a:t>...</a:t>
              </a:r>
            </a:p>
          </p:txBody>
        </p:sp>
        <p:sp>
          <p:nvSpPr>
            <p:cNvPr id="884" name="Shape 884"/>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sp>
        <p:nvSpPr>
          <p:cNvPr id="885" name="Shape 885"/>
          <p:cNvSpPr/>
          <p:nvPr/>
        </p:nvSpPr>
        <p:spPr>
          <a:xfrm>
            <a:off x="4055174" y="6182700"/>
            <a:ext cx="2728349"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customer can only have 1 active card instance at a time</a:t>
            </a:r>
          </a:p>
        </p:txBody>
      </p:sp>
      <p:sp>
        <p:nvSpPr>
          <p:cNvPr id="886" name="Shape 886"/>
          <p:cNvSpPr/>
          <p:nvPr/>
        </p:nvSpPr>
        <p:spPr>
          <a:xfrm>
            <a:off x="3243200" y="1789700"/>
            <a:ext cx="2615921"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card can only has 1 active card instance at a time</a:t>
            </a:r>
          </a:p>
        </p:txBody>
      </p:sp>
      <p:grpSp>
        <p:nvGrpSpPr>
          <p:cNvPr id="887" name="Shape 887"/>
          <p:cNvGrpSpPr/>
          <p:nvPr/>
        </p:nvGrpSpPr>
        <p:grpSpPr>
          <a:xfrm>
            <a:off x="6872400" y="2722850"/>
            <a:ext cx="1814399" cy="1161624"/>
            <a:chOff x="4336150" y="2394850"/>
            <a:chExt cx="1814399" cy="1161624"/>
          </a:xfrm>
        </p:grpSpPr>
        <p:sp>
          <p:nvSpPr>
            <p:cNvPr id="888" name="Shape 888"/>
            <p:cNvSpPr/>
            <p:nvPr/>
          </p:nvSpPr>
          <p:spPr>
            <a:xfrm>
              <a:off x="4336150" y="2708975"/>
              <a:ext cx="1814399" cy="847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889" name="Shape 889"/>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CardInstance</a:t>
              </a:r>
            </a:p>
          </p:txBody>
        </p:sp>
      </p:grpSp>
      <p:cxnSp>
        <p:nvCxnSpPr>
          <p:cNvPr id="890" name="Shape 890"/>
          <p:cNvCxnSpPr>
            <a:stCxn id="881" idx="3"/>
            <a:endCxn id="889" idx="1"/>
          </p:cNvCxnSpPr>
          <p:nvPr/>
        </p:nvCxnSpPr>
        <p:spPr>
          <a:xfrm>
            <a:off x="5057599" y="2904350"/>
            <a:ext cx="1814699" cy="0"/>
          </a:xfrm>
          <a:prstGeom prst="straightConnector1">
            <a:avLst/>
          </a:prstGeom>
          <a:noFill/>
          <a:ln w="19050" cap="flat" cmpd="sng">
            <a:solidFill>
              <a:schemeClr val="dk2"/>
            </a:solidFill>
            <a:prstDash val="solid"/>
            <a:round/>
            <a:headEnd type="none" w="lg" len="lg"/>
            <a:tailEnd type="none" w="lg" len="lg"/>
          </a:ln>
        </p:spPr>
      </p:cxnSp>
      <p:cxnSp>
        <p:nvCxnSpPr>
          <p:cNvPr id="891" name="Shape 891"/>
          <p:cNvCxnSpPr>
            <a:stCxn id="888" idx="2"/>
            <a:endCxn id="884" idx="0"/>
          </p:cNvCxnSpPr>
          <p:nvPr/>
        </p:nvCxnSpPr>
        <p:spPr>
          <a:xfrm>
            <a:off x="7779599" y="3884474"/>
            <a:ext cx="0" cy="1838400"/>
          </a:xfrm>
          <a:prstGeom prst="straightConnector1">
            <a:avLst/>
          </a:prstGeom>
          <a:noFill/>
          <a:ln w="19050" cap="flat" cmpd="sng">
            <a:solidFill>
              <a:schemeClr val="dk2"/>
            </a:solidFill>
            <a:prstDash val="solid"/>
            <a:round/>
            <a:headEnd type="none" w="lg" len="lg"/>
            <a:tailEnd type="none" w="lg" len="lg"/>
          </a:ln>
        </p:spPr>
      </p:cxnSp>
      <p:sp>
        <p:nvSpPr>
          <p:cNvPr id="892" name="Shape 892"/>
          <p:cNvSpPr txBox="1"/>
          <p:nvPr/>
        </p:nvSpPr>
        <p:spPr>
          <a:xfrm>
            <a:off x="6142500" y="24423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893" name="Shape 893"/>
          <p:cNvSpPr txBox="1"/>
          <p:nvPr/>
        </p:nvSpPr>
        <p:spPr>
          <a:xfrm>
            <a:off x="5057600" y="24536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894" name="Shape 894"/>
          <p:cNvSpPr txBox="1"/>
          <p:nvPr/>
        </p:nvSpPr>
        <p:spPr>
          <a:xfrm>
            <a:off x="7779600" y="52756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895" name="Shape 895"/>
          <p:cNvSpPr txBox="1"/>
          <p:nvPr/>
        </p:nvSpPr>
        <p:spPr>
          <a:xfrm>
            <a:off x="7779600" y="3884475"/>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grpSp>
        <p:nvGrpSpPr>
          <p:cNvPr id="896" name="Shape 896"/>
          <p:cNvGrpSpPr/>
          <p:nvPr/>
        </p:nvGrpSpPr>
        <p:grpSpPr>
          <a:xfrm>
            <a:off x="3243200" y="4660975"/>
            <a:ext cx="1814399" cy="1383624"/>
            <a:chOff x="4336150" y="2394850"/>
            <a:chExt cx="1814399" cy="1383624"/>
          </a:xfrm>
        </p:grpSpPr>
        <p:sp>
          <p:nvSpPr>
            <p:cNvPr id="897" name="Shape 897"/>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898" name="Shape 898"/>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Contract</a:t>
              </a:r>
            </a:p>
          </p:txBody>
        </p:sp>
      </p:grpSp>
      <p:cxnSp>
        <p:nvCxnSpPr>
          <p:cNvPr id="899" name="Shape 899"/>
          <p:cNvCxnSpPr>
            <a:stCxn id="884" idx="1"/>
          </p:cNvCxnSpPr>
          <p:nvPr/>
        </p:nvCxnSpPr>
        <p:spPr>
          <a:xfrm rot="10800000">
            <a:off x="5054100" y="5889000"/>
            <a:ext cx="1818300" cy="15300"/>
          </a:xfrm>
          <a:prstGeom prst="straightConnector1">
            <a:avLst/>
          </a:prstGeom>
          <a:noFill/>
          <a:ln w="19050" cap="flat" cmpd="sng">
            <a:solidFill>
              <a:schemeClr val="dk2"/>
            </a:solidFill>
            <a:prstDash val="solid"/>
            <a:round/>
            <a:headEnd type="none" w="lg" len="lg"/>
            <a:tailEnd type="none" w="lg" len="lg"/>
          </a:ln>
        </p:spPr>
      </p:cxnSp>
      <p:sp>
        <p:nvSpPr>
          <p:cNvPr id="900" name="Shape 900"/>
          <p:cNvSpPr txBox="1"/>
          <p:nvPr/>
        </p:nvSpPr>
        <p:spPr>
          <a:xfrm>
            <a:off x="5054400" y="54418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901" name="Shape 901"/>
          <p:cNvSpPr txBox="1"/>
          <p:nvPr/>
        </p:nvSpPr>
        <p:spPr>
          <a:xfrm>
            <a:off x="6417000" y="54418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902" name="Shape 90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53</a:t>
            </a:fld>
            <a:endParaRPr lang="en"/>
          </a:p>
        </p:txBody>
      </p:sp>
      <p:grpSp>
        <p:nvGrpSpPr>
          <p:cNvPr id="903" name="Shape 903"/>
          <p:cNvGrpSpPr/>
          <p:nvPr/>
        </p:nvGrpSpPr>
        <p:grpSpPr>
          <a:xfrm>
            <a:off x="138186" y="2204400"/>
            <a:ext cx="2181398" cy="2237249"/>
            <a:chOff x="6962635" y="1122320"/>
            <a:chExt cx="1238445" cy="1270154"/>
          </a:xfrm>
        </p:grpSpPr>
        <p:grpSp>
          <p:nvGrpSpPr>
            <p:cNvPr id="904" name="Shape 904"/>
            <p:cNvGrpSpPr/>
            <p:nvPr/>
          </p:nvGrpSpPr>
          <p:grpSpPr>
            <a:xfrm rot="-880933">
              <a:off x="7025919" y="1252736"/>
              <a:ext cx="1111877" cy="642612"/>
              <a:chOff x="6437825" y="1680725"/>
              <a:chExt cx="1635599" cy="945300"/>
            </a:xfrm>
          </p:grpSpPr>
          <p:sp>
            <p:nvSpPr>
              <p:cNvPr id="905" name="Shape 905"/>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06" name="Shape 906"/>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907" name="Shape 907"/>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908" name="Shape 908"/>
              <p:cNvSpPr txBox="1"/>
              <p:nvPr/>
            </p:nvSpPr>
            <p:spPr>
              <a:xfrm>
                <a:off x="6605734" y="2106314"/>
                <a:ext cx="1339199" cy="479999"/>
              </a:xfrm>
              <a:prstGeom prst="rect">
                <a:avLst/>
              </a:prstGeom>
              <a:noFill/>
              <a:ln>
                <a:noFill/>
              </a:ln>
            </p:spPr>
            <p:txBody>
              <a:bodyPr lIns="91425" tIns="91425" rIns="91425" bIns="91425" anchor="t" anchorCtr="0">
                <a:noAutofit/>
              </a:bodyPr>
              <a:lstStyle/>
              <a:p>
                <a:pPr lvl="0" algn="ctr" rtl="0">
                  <a:spcBef>
                    <a:spcPts val="0"/>
                  </a:spcBef>
                  <a:buNone/>
                </a:pPr>
                <a:r>
                  <a:rPr lang="en" b="1"/>
                  <a:t>Manufacture ID</a:t>
                </a:r>
              </a:p>
              <a:p>
                <a:pPr lvl="0" algn="ctr" rtl="0">
                  <a:spcBef>
                    <a:spcPts val="0"/>
                  </a:spcBef>
                  <a:buNone/>
                </a:pPr>
                <a:r>
                  <a:rPr lang="en" b="1"/>
                  <a:t>A1B2C</a:t>
                </a:r>
              </a:p>
            </p:txBody>
          </p:sp>
        </p:grpSp>
        <p:sp>
          <p:nvSpPr>
            <p:cNvPr id="909" name="Shape 909"/>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sp>
        <p:nvSpPr>
          <p:cNvPr id="910" name="Shape 910"/>
          <p:cNvSpPr/>
          <p:nvPr/>
        </p:nvSpPr>
        <p:spPr>
          <a:xfrm rot="-875037">
            <a:off x="498076" y="2947434"/>
            <a:ext cx="1606047" cy="540254"/>
          </a:xfrm>
          <a:prstGeom prst="rect">
            <a:avLst/>
          </a:prstGeom>
          <a:noFill/>
          <a:ln w="38100" cap="flat" cmpd="sng">
            <a:solidFill>
              <a:srgbClr val="3C78D8"/>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911" name="Shape 911"/>
          <p:cNvCxnSpPr>
            <a:stCxn id="910" idx="3"/>
          </p:cNvCxnSpPr>
          <p:nvPr/>
        </p:nvCxnSpPr>
        <p:spPr>
          <a:xfrm>
            <a:off x="2078249" y="3015361"/>
            <a:ext cx="1247100" cy="217800"/>
          </a:xfrm>
          <a:prstGeom prst="straightConnector1">
            <a:avLst/>
          </a:prstGeom>
          <a:noFill/>
          <a:ln w="38100" cap="flat" cmpd="sng">
            <a:solidFill>
              <a:srgbClr val="3C78D8"/>
            </a:solidFill>
            <a:prstDash val="solid"/>
            <a:round/>
            <a:headEnd type="none" w="lg" len="lg"/>
            <a:tailEnd type="triangle" w="lg" len="lg"/>
          </a:ln>
        </p:spPr>
      </p:cxn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Shape 91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Card</a:t>
            </a:r>
          </a:p>
        </p:txBody>
      </p:sp>
      <p:sp>
        <p:nvSpPr>
          <p:cNvPr id="917" name="Shape 917"/>
          <p:cNvSpPr txBox="1"/>
          <p:nvPr/>
        </p:nvSpPr>
        <p:spPr>
          <a:xfrm>
            <a:off x="1953050" y="5963475"/>
            <a:ext cx="5620499" cy="670800"/>
          </a:xfrm>
          <a:prstGeom prst="rect">
            <a:avLst/>
          </a:prstGeom>
          <a:noFill/>
          <a:ln>
            <a:noFill/>
          </a:ln>
        </p:spPr>
        <p:txBody>
          <a:bodyPr lIns="91425" tIns="91425" rIns="91425" bIns="91425" anchor="t" anchorCtr="0">
            <a:noAutofit/>
          </a:bodyPr>
          <a:lstStyle/>
          <a:p>
            <a:pPr lvl="0" algn="ctr" rtl="0">
              <a:spcBef>
                <a:spcPts val="0"/>
              </a:spcBef>
              <a:buNone/>
            </a:pPr>
            <a:r>
              <a:rPr lang="en" sz="2400" b="1"/>
              <a:t>Each contract need a separate card</a:t>
            </a:r>
          </a:p>
        </p:txBody>
      </p:sp>
      <p:pic>
        <p:nvPicPr>
          <p:cNvPr id="918" name="Shape 918"/>
          <p:cNvPicPr preferRelativeResize="0"/>
          <p:nvPr/>
        </p:nvPicPr>
        <p:blipFill>
          <a:blip r:embed="rId3">
            <a:alphaModFix/>
          </a:blip>
          <a:stretch>
            <a:fillRect/>
          </a:stretch>
        </p:blipFill>
        <p:spPr>
          <a:xfrm>
            <a:off x="1185425" y="3045325"/>
            <a:ext cx="1627550" cy="1627550"/>
          </a:xfrm>
          <a:prstGeom prst="rect">
            <a:avLst/>
          </a:prstGeom>
          <a:noFill/>
          <a:ln>
            <a:noFill/>
          </a:ln>
        </p:spPr>
      </p:pic>
      <p:pic>
        <p:nvPicPr>
          <p:cNvPr id="919" name="Shape 919"/>
          <p:cNvPicPr preferRelativeResize="0"/>
          <p:nvPr/>
        </p:nvPicPr>
        <p:blipFill>
          <a:blip r:embed="rId4">
            <a:alphaModFix/>
          </a:blip>
          <a:stretch>
            <a:fillRect/>
          </a:stretch>
        </p:blipFill>
        <p:spPr>
          <a:xfrm>
            <a:off x="3824350" y="2091968"/>
            <a:ext cx="1627549" cy="743250"/>
          </a:xfrm>
          <a:prstGeom prst="rect">
            <a:avLst/>
          </a:prstGeom>
          <a:noFill/>
          <a:ln>
            <a:noFill/>
          </a:ln>
        </p:spPr>
      </p:pic>
      <p:pic>
        <p:nvPicPr>
          <p:cNvPr id="920" name="Shape 920"/>
          <p:cNvPicPr preferRelativeResize="0"/>
          <p:nvPr/>
        </p:nvPicPr>
        <p:blipFill>
          <a:blip r:embed="rId5">
            <a:alphaModFix/>
          </a:blip>
          <a:stretch>
            <a:fillRect/>
          </a:stretch>
        </p:blipFill>
        <p:spPr>
          <a:xfrm>
            <a:off x="3836110" y="3184010"/>
            <a:ext cx="1604028" cy="912913"/>
          </a:xfrm>
          <a:prstGeom prst="rect">
            <a:avLst/>
          </a:prstGeom>
          <a:noFill/>
          <a:ln>
            <a:noFill/>
          </a:ln>
        </p:spPr>
      </p:pic>
      <p:grpSp>
        <p:nvGrpSpPr>
          <p:cNvPr id="921" name="Shape 921"/>
          <p:cNvGrpSpPr/>
          <p:nvPr/>
        </p:nvGrpSpPr>
        <p:grpSpPr>
          <a:xfrm>
            <a:off x="3946542" y="4270843"/>
            <a:ext cx="1383168" cy="1103184"/>
            <a:chOff x="3178137" y="4582375"/>
            <a:chExt cx="1731775" cy="1381224"/>
          </a:xfrm>
        </p:grpSpPr>
        <p:pic>
          <p:nvPicPr>
            <p:cNvPr id="922" name="Shape 922"/>
            <p:cNvPicPr preferRelativeResize="0"/>
            <p:nvPr/>
          </p:nvPicPr>
          <p:blipFill>
            <a:blip r:embed="rId6">
              <a:alphaModFix/>
            </a:blip>
            <a:stretch>
              <a:fillRect/>
            </a:stretch>
          </p:blipFill>
          <p:spPr>
            <a:xfrm>
              <a:off x="3178137" y="4582375"/>
              <a:ext cx="1731775" cy="1381100"/>
            </a:xfrm>
            <a:prstGeom prst="rect">
              <a:avLst/>
            </a:prstGeom>
            <a:noFill/>
            <a:ln>
              <a:noFill/>
            </a:ln>
          </p:spPr>
        </p:pic>
        <p:sp>
          <p:nvSpPr>
            <p:cNvPr id="923" name="Shape 923"/>
            <p:cNvSpPr/>
            <p:nvPr/>
          </p:nvSpPr>
          <p:spPr>
            <a:xfrm>
              <a:off x="3734275" y="5807300"/>
              <a:ext cx="681600" cy="156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924" name="Shape 924"/>
          <p:cNvGrpSpPr/>
          <p:nvPr/>
        </p:nvGrpSpPr>
        <p:grpSpPr>
          <a:xfrm rot="-880933">
            <a:off x="6783419" y="2137523"/>
            <a:ext cx="1111877" cy="642612"/>
            <a:chOff x="6437825" y="1680725"/>
            <a:chExt cx="1635599" cy="945300"/>
          </a:xfrm>
        </p:grpSpPr>
        <p:sp>
          <p:nvSpPr>
            <p:cNvPr id="925" name="Shape 925"/>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6" name="Shape 926"/>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927" name="Shape 927"/>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928" name="Shape 928"/>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grpSp>
        <p:nvGrpSpPr>
          <p:cNvPr id="929" name="Shape 929"/>
          <p:cNvGrpSpPr/>
          <p:nvPr/>
        </p:nvGrpSpPr>
        <p:grpSpPr>
          <a:xfrm rot="-880933">
            <a:off x="6783419" y="3333361"/>
            <a:ext cx="1111877" cy="642612"/>
            <a:chOff x="6437825" y="1680725"/>
            <a:chExt cx="1635599" cy="945300"/>
          </a:xfrm>
        </p:grpSpPr>
        <p:sp>
          <p:nvSpPr>
            <p:cNvPr id="930" name="Shape 930"/>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31" name="Shape 931"/>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932" name="Shape 932"/>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933" name="Shape 933"/>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grpSp>
        <p:nvGrpSpPr>
          <p:cNvPr id="934" name="Shape 934"/>
          <p:cNvGrpSpPr/>
          <p:nvPr/>
        </p:nvGrpSpPr>
        <p:grpSpPr>
          <a:xfrm rot="-880933">
            <a:off x="6783419" y="4529223"/>
            <a:ext cx="1111877" cy="642612"/>
            <a:chOff x="6437825" y="1680725"/>
            <a:chExt cx="1635599" cy="945300"/>
          </a:xfrm>
        </p:grpSpPr>
        <p:sp>
          <p:nvSpPr>
            <p:cNvPr id="935" name="Shape 935"/>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36" name="Shape 936"/>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937" name="Shape 937"/>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938" name="Shape 938"/>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cxnSp>
        <p:nvCxnSpPr>
          <p:cNvPr id="939" name="Shape 939"/>
          <p:cNvCxnSpPr/>
          <p:nvPr/>
        </p:nvCxnSpPr>
        <p:spPr>
          <a:xfrm rot="10800000" flipH="1">
            <a:off x="2645050" y="2761200"/>
            <a:ext cx="993899" cy="624899"/>
          </a:xfrm>
          <a:prstGeom prst="straightConnector1">
            <a:avLst/>
          </a:prstGeom>
          <a:noFill/>
          <a:ln w="19050" cap="flat" cmpd="sng">
            <a:solidFill>
              <a:schemeClr val="dk2"/>
            </a:solidFill>
            <a:prstDash val="solid"/>
            <a:round/>
            <a:headEnd type="none" w="lg" len="lg"/>
            <a:tailEnd type="triangle" w="lg" len="lg"/>
          </a:ln>
        </p:spPr>
      </p:cxnSp>
      <p:cxnSp>
        <p:nvCxnSpPr>
          <p:cNvPr id="940" name="Shape 940"/>
          <p:cNvCxnSpPr>
            <a:stCxn id="918" idx="3"/>
          </p:cNvCxnSpPr>
          <p:nvPr/>
        </p:nvCxnSpPr>
        <p:spPr>
          <a:xfrm>
            <a:off x="2812975" y="3859100"/>
            <a:ext cx="769200" cy="9600"/>
          </a:xfrm>
          <a:prstGeom prst="straightConnector1">
            <a:avLst/>
          </a:prstGeom>
          <a:noFill/>
          <a:ln w="19050" cap="flat" cmpd="sng">
            <a:solidFill>
              <a:schemeClr val="dk2"/>
            </a:solidFill>
            <a:prstDash val="solid"/>
            <a:round/>
            <a:headEnd type="none" w="lg" len="lg"/>
            <a:tailEnd type="triangle" w="lg" len="lg"/>
          </a:ln>
        </p:spPr>
      </p:cxnSp>
      <p:cxnSp>
        <p:nvCxnSpPr>
          <p:cNvPr id="941" name="Shape 941"/>
          <p:cNvCxnSpPr/>
          <p:nvPr/>
        </p:nvCxnSpPr>
        <p:spPr>
          <a:xfrm>
            <a:off x="2900625" y="4607175"/>
            <a:ext cx="894600" cy="468600"/>
          </a:xfrm>
          <a:prstGeom prst="straightConnector1">
            <a:avLst/>
          </a:prstGeom>
          <a:noFill/>
          <a:ln w="19050" cap="flat" cmpd="sng">
            <a:solidFill>
              <a:schemeClr val="dk2"/>
            </a:solidFill>
            <a:prstDash val="solid"/>
            <a:round/>
            <a:headEnd type="none" w="lg" len="lg"/>
            <a:tailEnd type="triangle" w="lg" len="lg"/>
          </a:ln>
        </p:spPr>
      </p:cxnSp>
      <p:cxnSp>
        <p:nvCxnSpPr>
          <p:cNvPr id="942" name="Shape 942"/>
          <p:cNvCxnSpPr>
            <a:endCxn id="926" idx="1"/>
          </p:cNvCxnSpPr>
          <p:nvPr/>
        </p:nvCxnSpPr>
        <p:spPr>
          <a:xfrm>
            <a:off x="5711999" y="2477515"/>
            <a:ext cx="1071000" cy="11100"/>
          </a:xfrm>
          <a:prstGeom prst="straightConnector1">
            <a:avLst/>
          </a:prstGeom>
          <a:noFill/>
          <a:ln w="19050" cap="flat" cmpd="sng">
            <a:solidFill>
              <a:schemeClr val="dk2"/>
            </a:solidFill>
            <a:prstDash val="solid"/>
            <a:round/>
            <a:headEnd type="none" w="lg" len="lg"/>
            <a:tailEnd type="triangle" w="lg" len="lg"/>
          </a:ln>
        </p:spPr>
      </p:cxnSp>
      <p:cxnSp>
        <p:nvCxnSpPr>
          <p:cNvPr id="943" name="Shape 943"/>
          <p:cNvCxnSpPr/>
          <p:nvPr/>
        </p:nvCxnSpPr>
        <p:spPr>
          <a:xfrm>
            <a:off x="5649125" y="3683400"/>
            <a:ext cx="1070999" cy="11100"/>
          </a:xfrm>
          <a:prstGeom prst="straightConnector1">
            <a:avLst/>
          </a:prstGeom>
          <a:noFill/>
          <a:ln w="19050" cap="flat" cmpd="sng">
            <a:solidFill>
              <a:schemeClr val="dk2"/>
            </a:solidFill>
            <a:prstDash val="solid"/>
            <a:round/>
            <a:headEnd type="none" w="lg" len="lg"/>
            <a:tailEnd type="triangle" w="lg" len="lg"/>
          </a:ln>
        </p:spPr>
      </p:cxnSp>
      <p:cxnSp>
        <p:nvCxnSpPr>
          <p:cNvPr id="944" name="Shape 944"/>
          <p:cNvCxnSpPr/>
          <p:nvPr/>
        </p:nvCxnSpPr>
        <p:spPr>
          <a:xfrm>
            <a:off x="5649125" y="4889425"/>
            <a:ext cx="1070999" cy="11100"/>
          </a:xfrm>
          <a:prstGeom prst="straightConnector1">
            <a:avLst/>
          </a:prstGeom>
          <a:noFill/>
          <a:ln w="19050" cap="flat" cmpd="sng">
            <a:solidFill>
              <a:schemeClr val="dk2"/>
            </a:solidFill>
            <a:prstDash val="solid"/>
            <a:round/>
            <a:headEnd type="none" w="lg" len="lg"/>
            <a:tailEnd type="triangle" w="lg" len="lg"/>
          </a:ln>
        </p:spPr>
      </p:cxnSp>
      <p:sp>
        <p:nvSpPr>
          <p:cNvPr id="945" name="Shape 94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Card</a:t>
            </a:r>
          </a:p>
        </p:txBody>
      </p:sp>
      <p:grpSp>
        <p:nvGrpSpPr>
          <p:cNvPr id="951" name="Shape 951"/>
          <p:cNvGrpSpPr/>
          <p:nvPr/>
        </p:nvGrpSpPr>
        <p:grpSpPr>
          <a:xfrm>
            <a:off x="3243200" y="2722850"/>
            <a:ext cx="1814399" cy="989424"/>
            <a:chOff x="4336150" y="2394850"/>
            <a:chExt cx="1814399" cy="989424"/>
          </a:xfrm>
        </p:grpSpPr>
        <p:sp>
          <p:nvSpPr>
            <p:cNvPr id="952" name="Shape 952"/>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CardID</a:t>
              </a:r>
            </a:p>
            <a:p>
              <a:pPr lvl="0" rtl="0">
                <a:spcBef>
                  <a:spcPts val="0"/>
                </a:spcBef>
                <a:buNone/>
              </a:pPr>
              <a:r>
                <a:rPr lang="en"/>
                <a:t>...</a:t>
              </a:r>
            </a:p>
          </p:txBody>
        </p:sp>
        <p:sp>
          <p:nvSpPr>
            <p:cNvPr id="953" name="Shape 953"/>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grpSp>
        <p:nvGrpSpPr>
          <p:cNvPr id="954" name="Shape 954"/>
          <p:cNvGrpSpPr/>
          <p:nvPr/>
        </p:nvGrpSpPr>
        <p:grpSpPr>
          <a:xfrm>
            <a:off x="6872400" y="5722800"/>
            <a:ext cx="1814399" cy="956425"/>
            <a:chOff x="4336150" y="2394850"/>
            <a:chExt cx="1814399" cy="956425"/>
          </a:xfrm>
        </p:grpSpPr>
        <p:sp>
          <p:nvSpPr>
            <p:cNvPr id="955" name="Shape 955"/>
            <p:cNvSpPr/>
            <p:nvPr/>
          </p:nvSpPr>
          <p:spPr>
            <a:xfrm>
              <a:off x="4336150" y="2708975"/>
              <a:ext cx="1814399" cy="6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CustomerName</a:t>
              </a:r>
            </a:p>
            <a:p>
              <a:pPr lvl="0" rtl="0">
                <a:spcBef>
                  <a:spcPts val="0"/>
                </a:spcBef>
                <a:buNone/>
              </a:pPr>
              <a:r>
                <a:rPr lang="en"/>
                <a:t>...</a:t>
              </a:r>
            </a:p>
          </p:txBody>
        </p:sp>
        <p:sp>
          <p:nvSpPr>
            <p:cNvPr id="956" name="Shape 956"/>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sp>
        <p:nvSpPr>
          <p:cNvPr id="957" name="Shape 957"/>
          <p:cNvSpPr/>
          <p:nvPr/>
        </p:nvSpPr>
        <p:spPr>
          <a:xfrm>
            <a:off x="3457224" y="6182700"/>
            <a:ext cx="3326237"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customer can only have 1 active card instance </a:t>
            </a:r>
            <a:r>
              <a:rPr lang="en" b="1"/>
              <a:t>per contract </a:t>
            </a:r>
            <a:r>
              <a:rPr lang="en"/>
              <a:t>at a time</a:t>
            </a:r>
          </a:p>
        </p:txBody>
      </p:sp>
      <p:sp>
        <p:nvSpPr>
          <p:cNvPr id="958" name="Shape 958"/>
          <p:cNvSpPr/>
          <p:nvPr/>
        </p:nvSpPr>
        <p:spPr>
          <a:xfrm>
            <a:off x="3243200" y="1789700"/>
            <a:ext cx="2615921"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card can only has 1 active card instance at a time</a:t>
            </a:r>
          </a:p>
        </p:txBody>
      </p:sp>
      <p:grpSp>
        <p:nvGrpSpPr>
          <p:cNvPr id="959" name="Shape 959"/>
          <p:cNvGrpSpPr/>
          <p:nvPr/>
        </p:nvGrpSpPr>
        <p:grpSpPr>
          <a:xfrm>
            <a:off x="6872400" y="2722850"/>
            <a:ext cx="1814399" cy="1161624"/>
            <a:chOff x="4336150" y="2394850"/>
            <a:chExt cx="1814399" cy="1161624"/>
          </a:xfrm>
        </p:grpSpPr>
        <p:sp>
          <p:nvSpPr>
            <p:cNvPr id="960" name="Shape 960"/>
            <p:cNvSpPr/>
            <p:nvPr/>
          </p:nvSpPr>
          <p:spPr>
            <a:xfrm>
              <a:off x="4336150" y="2708975"/>
              <a:ext cx="1814399" cy="847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961" name="Shape 96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CardInstance</a:t>
              </a:r>
            </a:p>
          </p:txBody>
        </p:sp>
      </p:grpSp>
      <p:cxnSp>
        <p:nvCxnSpPr>
          <p:cNvPr id="962" name="Shape 962"/>
          <p:cNvCxnSpPr>
            <a:stCxn id="953" idx="3"/>
            <a:endCxn id="961" idx="1"/>
          </p:cNvCxnSpPr>
          <p:nvPr/>
        </p:nvCxnSpPr>
        <p:spPr>
          <a:xfrm>
            <a:off x="5057599" y="2904350"/>
            <a:ext cx="1814699" cy="0"/>
          </a:xfrm>
          <a:prstGeom prst="straightConnector1">
            <a:avLst/>
          </a:prstGeom>
          <a:noFill/>
          <a:ln w="19050" cap="flat" cmpd="sng">
            <a:solidFill>
              <a:schemeClr val="dk2"/>
            </a:solidFill>
            <a:prstDash val="solid"/>
            <a:round/>
            <a:headEnd type="none" w="lg" len="lg"/>
            <a:tailEnd type="none" w="lg" len="lg"/>
          </a:ln>
        </p:spPr>
      </p:cxnSp>
      <p:cxnSp>
        <p:nvCxnSpPr>
          <p:cNvPr id="963" name="Shape 963"/>
          <p:cNvCxnSpPr>
            <a:stCxn id="960" idx="2"/>
            <a:endCxn id="956" idx="0"/>
          </p:cNvCxnSpPr>
          <p:nvPr/>
        </p:nvCxnSpPr>
        <p:spPr>
          <a:xfrm>
            <a:off x="7779599" y="3884474"/>
            <a:ext cx="0" cy="1838400"/>
          </a:xfrm>
          <a:prstGeom prst="straightConnector1">
            <a:avLst/>
          </a:prstGeom>
          <a:noFill/>
          <a:ln w="19050" cap="flat" cmpd="sng">
            <a:solidFill>
              <a:schemeClr val="dk2"/>
            </a:solidFill>
            <a:prstDash val="solid"/>
            <a:round/>
            <a:headEnd type="none" w="lg" len="lg"/>
            <a:tailEnd type="none" w="lg" len="lg"/>
          </a:ln>
        </p:spPr>
      </p:cxnSp>
      <p:sp>
        <p:nvSpPr>
          <p:cNvPr id="964" name="Shape 964"/>
          <p:cNvSpPr txBox="1"/>
          <p:nvPr/>
        </p:nvSpPr>
        <p:spPr>
          <a:xfrm>
            <a:off x="6142500" y="24423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965" name="Shape 965"/>
          <p:cNvSpPr txBox="1"/>
          <p:nvPr/>
        </p:nvSpPr>
        <p:spPr>
          <a:xfrm>
            <a:off x="5057600" y="24536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966" name="Shape 966"/>
          <p:cNvSpPr txBox="1"/>
          <p:nvPr/>
        </p:nvSpPr>
        <p:spPr>
          <a:xfrm>
            <a:off x="7779600" y="52756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967" name="Shape 967"/>
          <p:cNvSpPr txBox="1"/>
          <p:nvPr/>
        </p:nvSpPr>
        <p:spPr>
          <a:xfrm>
            <a:off x="7779600" y="3884475"/>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grpSp>
        <p:nvGrpSpPr>
          <p:cNvPr id="968" name="Shape 968"/>
          <p:cNvGrpSpPr/>
          <p:nvPr/>
        </p:nvGrpSpPr>
        <p:grpSpPr>
          <a:xfrm>
            <a:off x="3243200" y="4660975"/>
            <a:ext cx="1814399" cy="1383624"/>
            <a:chOff x="4336150" y="2394850"/>
            <a:chExt cx="1814399" cy="1383624"/>
          </a:xfrm>
        </p:grpSpPr>
        <p:sp>
          <p:nvSpPr>
            <p:cNvPr id="969" name="Shape 969"/>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970" name="Shape 97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Contract</a:t>
              </a:r>
            </a:p>
          </p:txBody>
        </p:sp>
      </p:grpSp>
      <p:cxnSp>
        <p:nvCxnSpPr>
          <p:cNvPr id="971" name="Shape 971"/>
          <p:cNvCxnSpPr>
            <a:stCxn id="956" idx="1"/>
          </p:cNvCxnSpPr>
          <p:nvPr/>
        </p:nvCxnSpPr>
        <p:spPr>
          <a:xfrm rot="10800000">
            <a:off x="5054100" y="5889000"/>
            <a:ext cx="1818300" cy="15300"/>
          </a:xfrm>
          <a:prstGeom prst="straightConnector1">
            <a:avLst/>
          </a:prstGeom>
          <a:noFill/>
          <a:ln w="19050" cap="flat" cmpd="sng">
            <a:solidFill>
              <a:schemeClr val="dk2"/>
            </a:solidFill>
            <a:prstDash val="solid"/>
            <a:round/>
            <a:headEnd type="none" w="lg" len="lg"/>
            <a:tailEnd type="none" w="lg" len="lg"/>
          </a:ln>
        </p:spPr>
      </p:cxnSp>
      <p:sp>
        <p:nvSpPr>
          <p:cNvPr id="972" name="Shape 972"/>
          <p:cNvSpPr txBox="1"/>
          <p:nvPr/>
        </p:nvSpPr>
        <p:spPr>
          <a:xfrm>
            <a:off x="5054400" y="54418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973" name="Shape 973"/>
          <p:cNvSpPr txBox="1"/>
          <p:nvPr/>
        </p:nvSpPr>
        <p:spPr>
          <a:xfrm>
            <a:off x="6417000" y="54418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cxnSp>
        <p:nvCxnSpPr>
          <p:cNvPr id="974" name="Shape 974"/>
          <p:cNvCxnSpPr>
            <a:stCxn id="970" idx="3"/>
            <a:endCxn id="960" idx="1"/>
          </p:cNvCxnSpPr>
          <p:nvPr/>
        </p:nvCxnSpPr>
        <p:spPr>
          <a:xfrm rot="10800000" flipH="1">
            <a:off x="5057599" y="3460675"/>
            <a:ext cx="1814699" cy="1381800"/>
          </a:xfrm>
          <a:prstGeom prst="straightConnector1">
            <a:avLst/>
          </a:prstGeom>
          <a:noFill/>
          <a:ln w="19050" cap="flat" cmpd="sng">
            <a:solidFill>
              <a:schemeClr val="dk2"/>
            </a:solidFill>
            <a:prstDash val="solid"/>
            <a:round/>
            <a:headEnd type="none" w="lg" len="lg"/>
            <a:tailEnd type="none" w="lg" len="lg"/>
          </a:ln>
        </p:spPr>
      </p:cxnSp>
      <p:sp>
        <p:nvSpPr>
          <p:cNvPr id="975" name="Shape 975"/>
          <p:cNvSpPr txBox="1"/>
          <p:nvPr/>
        </p:nvSpPr>
        <p:spPr>
          <a:xfrm>
            <a:off x="6142500" y="324345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0..*</a:t>
            </a:r>
          </a:p>
        </p:txBody>
      </p:sp>
      <p:sp>
        <p:nvSpPr>
          <p:cNvPr id="976" name="Shape 976"/>
          <p:cNvSpPr txBox="1"/>
          <p:nvPr/>
        </p:nvSpPr>
        <p:spPr>
          <a:xfrm>
            <a:off x="4974175" y="4210375"/>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a:t>1</a:t>
            </a:r>
          </a:p>
        </p:txBody>
      </p:sp>
      <p:sp>
        <p:nvSpPr>
          <p:cNvPr id="977" name="Shape 977"/>
          <p:cNvSpPr/>
          <p:nvPr/>
        </p:nvSpPr>
        <p:spPr>
          <a:xfrm>
            <a:off x="1900236" y="4059575"/>
            <a:ext cx="2728349" cy="585846"/>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Each contract can only have 1 active card instance at a time</a:t>
            </a:r>
          </a:p>
        </p:txBody>
      </p:sp>
      <p:sp>
        <p:nvSpPr>
          <p:cNvPr id="978" name="Shape 978"/>
          <p:cNvSpPr/>
          <p:nvPr/>
        </p:nvSpPr>
        <p:spPr>
          <a:xfrm>
            <a:off x="6415425" y="1676800"/>
            <a:ext cx="2728349" cy="786888"/>
          </a:xfrm>
          <a:prstGeom prst="flowChartDocument">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chemeClr val="dk1"/>
                </a:solidFill>
              </a:rPr>
              <a:t>Card instance can only be assigned to a contract which belongs to the owner of the card </a:t>
            </a:r>
          </a:p>
        </p:txBody>
      </p:sp>
      <p:sp>
        <p:nvSpPr>
          <p:cNvPr id="979" name="Shape 97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grpSp>
        <p:nvGrpSpPr>
          <p:cNvPr id="980" name="Shape 980"/>
          <p:cNvGrpSpPr/>
          <p:nvPr/>
        </p:nvGrpSpPr>
        <p:grpSpPr>
          <a:xfrm>
            <a:off x="138186" y="2204400"/>
            <a:ext cx="2181398" cy="2237249"/>
            <a:chOff x="6962635" y="1122320"/>
            <a:chExt cx="1238445" cy="1270154"/>
          </a:xfrm>
        </p:grpSpPr>
        <p:grpSp>
          <p:nvGrpSpPr>
            <p:cNvPr id="981" name="Shape 981"/>
            <p:cNvGrpSpPr/>
            <p:nvPr/>
          </p:nvGrpSpPr>
          <p:grpSpPr>
            <a:xfrm rot="-880933">
              <a:off x="7025919" y="1252736"/>
              <a:ext cx="1111877" cy="642612"/>
              <a:chOff x="6437825" y="1680725"/>
              <a:chExt cx="1635599" cy="945300"/>
            </a:xfrm>
          </p:grpSpPr>
          <p:sp>
            <p:nvSpPr>
              <p:cNvPr id="982" name="Shape 982"/>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83" name="Shape 983"/>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984" name="Shape 984"/>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985" name="Shape 985"/>
              <p:cNvSpPr txBox="1"/>
              <p:nvPr/>
            </p:nvSpPr>
            <p:spPr>
              <a:xfrm>
                <a:off x="6605734" y="2106314"/>
                <a:ext cx="1339199" cy="479999"/>
              </a:xfrm>
              <a:prstGeom prst="rect">
                <a:avLst/>
              </a:prstGeom>
              <a:noFill/>
              <a:ln>
                <a:noFill/>
              </a:ln>
            </p:spPr>
            <p:txBody>
              <a:bodyPr lIns="91425" tIns="91425" rIns="91425" bIns="91425" anchor="t" anchorCtr="0">
                <a:noAutofit/>
              </a:bodyPr>
              <a:lstStyle/>
              <a:p>
                <a:pPr lvl="0" algn="ctr" rtl="0">
                  <a:spcBef>
                    <a:spcPts val="0"/>
                  </a:spcBef>
                  <a:buNone/>
                </a:pPr>
                <a:r>
                  <a:rPr lang="en" b="1"/>
                  <a:t>Manufacture ID</a:t>
                </a:r>
              </a:p>
              <a:p>
                <a:pPr lvl="0" algn="ctr" rtl="0">
                  <a:spcBef>
                    <a:spcPts val="0"/>
                  </a:spcBef>
                  <a:buNone/>
                </a:pPr>
                <a:r>
                  <a:rPr lang="en" b="1"/>
                  <a:t>A1B2C</a:t>
                </a:r>
              </a:p>
            </p:txBody>
          </p:sp>
        </p:grpSp>
        <p:sp>
          <p:nvSpPr>
            <p:cNvPr id="986" name="Shape 986"/>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sp>
        <p:nvSpPr>
          <p:cNvPr id="987" name="Shape 987"/>
          <p:cNvSpPr/>
          <p:nvPr/>
        </p:nvSpPr>
        <p:spPr>
          <a:xfrm rot="-875037">
            <a:off x="498076" y="2947434"/>
            <a:ext cx="1606047" cy="540254"/>
          </a:xfrm>
          <a:prstGeom prst="rect">
            <a:avLst/>
          </a:prstGeom>
          <a:noFill/>
          <a:ln w="38100" cap="flat" cmpd="sng">
            <a:solidFill>
              <a:srgbClr val="3C78D8"/>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988" name="Shape 988"/>
          <p:cNvCxnSpPr>
            <a:stCxn id="987" idx="3"/>
          </p:cNvCxnSpPr>
          <p:nvPr/>
        </p:nvCxnSpPr>
        <p:spPr>
          <a:xfrm>
            <a:off x="2078249" y="3015361"/>
            <a:ext cx="1247100" cy="217800"/>
          </a:xfrm>
          <a:prstGeom prst="straightConnector1">
            <a:avLst/>
          </a:prstGeom>
          <a:noFill/>
          <a:ln w="38100" cap="flat" cmpd="sng">
            <a:solidFill>
              <a:srgbClr val="3C78D8"/>
            </a:solidFill>
            <a:prstDash val="solid"/>
            <a:round/>
            <a:headEnd type="none" w="lg" len="lg"/>
            <a:tailEnd type="triangle" w="lg" len="lg"/>
          </a:ln>
        </p:spPr>
      </p:cxn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a:solidFill>
                  <a:srgbClr val="FFFFFF"/>
                </a:solidFill>
              </a:rPr>
              <a:t>Print Card</a:t>
            </a:r>
          </a:p>
        </p:txBody>
      </p:sp>
      <p:sp>
        <p:nvSpPr>
          <p:cNvPr id="994" name="Shape 99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Print Card</a:t>
            </a:r>
          </a:p>
        </p:txBody>
      </p:sp>
      <p:sp>
        <p:nvSpPr>
          <p:cNvPr id="1000" name="Shape 100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1001" name="Shape 1001"/>
          <p:cNvPicPr preferRelativeResize="0"/>
          <p:nvPr/>
        </p:nvPicPr>
        <p:blipFill>
          <a:blip r:embed="rId3">
            <a:alphaModFix/>
          </a:blip>
          <a:stretch>
            <a:fillRect/>
          </a:stretch>
        </p:blipFill>
        <p:spPr>
          <a:xfrm>
            <a:off x="1877672" y="1575350"/>
            <a:ext cx="2694324" cy="5200200"/>
          </a:xfrm>
          <a:prstGeom prst="rect">
            <a:avLst/>
          </a:prstGeom>
          <a:noFill/>
          <a:ln>
            <a:noFill/>
          </a:ln>
        </p:spPr>
      </p:pic>
      <p:pic>
        <p:nvPicPr>
          <p:cNvPr id="1002" name="Shape 1002"/>
          <p:cNvPicPr preferRelativeResize="0"/>
          <p:nvPr/>
        </p:nvPicPr>
        <p:blipFill>
          <a:blip r:embed="rId4">
            <a:alphaModFix/>
          </a:blip>
          <a:stretch>
            <a:fillRect/>
          </a:stretch>
        </p:blipFill>
        <p:spPr>
          <a:xfrm>
            <a:off x="4572000" y="1578300"/>
            <a:ext cx="2694325" cy="5154948"/>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Shape 1007"/>
          <p:cNvSpPr/>
          <p:nvPr/>
        </p:nvSpPr>
        <p:spPr>
          <a:xfrm>
            <a:off x="238525" y="1924750"/>
            <a:ext cx="5486399" cy="4679100"/>
          </a:xfrm>
          <a:prstGeom prst="roundRect">
            <a:avLst>
              <a:gd name="adj" fmla="val 16667"/>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08" name="Shape 100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Print Card</a:t>
            </a:r>
          </a:p>
        </p:txBody>
      </p:sp>
      <p:grpSp>
        <p:nvGrpSpPr>
          <p:cNvPr id="1009" name="Shape 1009"/>
          <p:cNvGrpSpPr/>
          <p:nvPr/>
        </p:nvGrpSpPr>
        <p:grpSpPr>
          <a:xfrm>
            <a:off x="625625" y="2851725"/>
            <a:ext cx="1814399" cy="677124"/>
            <a:chOff x="4336150" y="2394850"/>
            <a:chExt cx="1814399" cy="677124"/>
          </a:xfrm>
        </p:grpSpPr>
        <p:sp>
          <p:nvSpPr>
            <p:cNvPr id="1010" name="Shape 1010"/>
            <p:cNvSpPr/>
            <p:nvPr/>
          </p:nvSpPr>
          <p:spPr>
            <a:xfrm>
              <a:off x="4336150" y="2708975"/>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Nguyễn Văn A</a:t>
              </a:r>
            </a:p>
          </p:txBody>
        </p:sp>
        <p:sp>
          <p:nvSpPr>
            <p:cNvPr id="1011" name="Shape 10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grpSp>
        <p:nvGrpSpPr>
          <p:cNvPr id="1012" name="Shape 1012"/>
          <p:cNvGrpSpPr/>
          <p:nvPr/>
        </p:nvGrpSpPr>
        <p:grpSpPr>
          <a:xfrm>
            <a:off x="3451900" y="2770875"/>
            <a:ext cx="1814399" cy="838824"/>
            <a:chOff x="4336150" y="2394850"/>
            <a:chExt cx="1814399" cy="838824"/>
          </a:xfrm>
        </p:grpSpPr>
        <p:sp>
          <p:nvSpPr>
            <p:cNvPr id="1013" name="Shape 1013"/>
            <p:cNvSpPr/>
            <p:nvPr/>
          </p:nvSpPr>
          <p:spPr>
            <a:xfrm>
              <a:off x="4336150" y="2708975"/>
              <a:ext cx="1814399" cy="5246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a:t>HD0123</a:t>
              </a:r>
            </a:p>
            <a:p>
              <a:pPr lvl="0" rtl="0">
                <a:spcBef>
                  <a:spcPts val="0"/>
                </a:spcBef>
                <a:buNone/>
              </a:pPr>
              <a:r>
                <a:rPr lang="en" b="1">
                  <a:solidFill>
                    <a:srgbClr val="FF0000"/>
                  </a:solidFill>
                </a:rPr>
                <a:t>No card</a:t>
              </a:r>
            </a:p>
          </p:txBody>
        </p:sp>
        <p:sp>
          <p:nvSpPr>
            <p:cNvPr id="1014" name="Shape 1014"/>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Contract</a:t>
              </a:r>
            </a:p>
          </p:txBody>
        </p:sp>
      </p:grpSp>
      <p:cxnSp>
        <p:nvCxnSpPr>
          <p:cNvPr id="1015" name="Shape 1015"/>
          <p:cNvCxnSpPr>
            <a:stCxn id="1010" idx="3"/>
            <a:endCxn id="1013" idx="1"/>
          </p:cNvCxnSpPr>
          <p:nvPr/>
        </p:nvCxnSpPr>
        <p:spPr>
          <a:xfrm>
            <a:off x="2440024" y="3347350"/>
            <a:ext cx="1011900" cy="0"/>
          </a:xfrm>
          <a:prstGeom prst="straightConnector1">
            <a:avLst/>
          </a:prstGeom>
          <a:noFill/>
          <a:ln w="19050" cap="flat" cmpd="sng">
            <a:solidFill>
              <a:schemeClr val="dk2"/>
            </a:solidFill>
            <a:prstDash val="solid"/>
            <a:round/>
            <a:headEnd type="none" w="lg" len="lg"/>
            <a:tailEnd type="none" w="lg" len="lg"/>
          </a:ln>
        </p:spPr>
      </p:cxnSp>
      <p:sp>
        <p:nvSpPr>
          <p:cNvPr id="1016" name="Shape 1016"/>
          <p:cNvSpPr txBox="1"/>
          <p:nvPr/>
        </p:nvSpPr>
        <p:spPr>
          <a:xfrm>
            <a:off x="1893325" y="2042475"/>
            <a:ext cx="2176800" cy="357900"/>
          </a:xfrm>
          <a:prstGeom prst="rect">
            <a:avLst/>
          </a:prstGeom>
          <a:noFill/>
          <a:ln>
            <a:noFill/>
          </a:ln>
        </p:spPr>
        <p:txBody>
          <a:bodyPr lIns="91425" tIns="91425" rIns="91425" bIns="91425" anchor="t" anchorCtr="0">
            <a:noAutofit/>
          </a:bodyPr>
          <a:lstStyle/>
          <a:p>
            <a:pPr algn="ctr">
              <a:spcBef>
                <a:spcPts val="0"/>
              </a:spcBef>
              <a:buNone/>
            </a:pPr>
            <a:r>
              <a:rPr lang="en" sz="1800" b="1"/>
              <a:t>Web Application</a:t>
            </a:r>
          </a:p>
        </p:txBody>
      </p:sp>
      <p:sp>
        <p:nvSpPr>
          <p:cNvPr id="1017" name="Shape 1017"/>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58</a:t>
            </a:fld>
            <a:endParaRPr lang="en"/>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p:nvPr/>
        </p:nvSpPr>
        <p:spPr>
          <a:xfrm>
            <a:off x="238525" y="1924750"/>
            <a:ext cx="5486399" cy="4679100"/>
          </a:xfrm>
          <a:prstGeom prst="roundRect">
            <a:avLst>
              <a:gd name="adj" fmla="val 16667"/>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23" name="Shape 102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Print Card</a:t>
            </a:r>
          </a:p>
        </p:txBody>
      </p:sp>
      <p:sp>
        <p:nvSpPr>
          <p:cNvPr id="1024" name="Shape 1024"/>
          <p:cNvSpPr txBox="1"/>
          <p:nvPr/>
        </p:nvSpPr>
        <p:spPr>
          <a:xfrm>
            <a:off x="1893325" y="2042475"/>
            <a:ext cx="2176800" cy="357900"/>
          </a:xfrm>
          <a:prstGeom prst="rect">
            <a:avLst/>
          </a:prstGeom>
          <a:noFill/>
          <a:ln>
            <a:noFill/>
          </a:ln>
        </p:spPr>
        <p:txBody>
          <a:bodyPr lIns="91425" tIns="91425" rIns="91425" bIns="91425" anchor="t" anchorCtr="0">
            <a:noAutofit/>
          </a:bodyPr>
          <a:lstStyle/>
          <a:p>
            <a:pPr lvl="0" algn="ctr" rtl="0">
              <a:spcBef>
                <a:spcPts val="0"/>
              </a:spcBef>
              <a:buNone/>
            </a:pPr>
            <a:r>
              <a:rPr lang="en" sz="1800" b="1"/>
              <a:t>Web Application</a:t>
            </a:r>
          </a:p>
        </p:txBody>
      </p:sp>
      <p:grpSp>
        <p:nvGrpSpPr>
          <p:cNvPr id="1025" name="Shape 1025"/>
          <p:cNvGrpSpPr/>
          <p:nvPr/>
        </p:nvGrpSpPr>
        <p:grpSpPr>
          <a:xfrm>
            <a:off x="7756460" y="5186070"/>
            <a:ext cx="1238445" cy="1270154"/>
            <a:chOff x="6962635" y="1122320"/>
            <a:chExt cx="1238445" cy="1270154"/>
          </a:xfrm>
        </p:grpSpPr>
        <p:grpSp>
          <p:nvGrpSpPr>
            <p:cNvPr id="1026" name="Shape 1026"/>
            <p:cNvGrpSpPr/>
            <p:nvPr/>
          </p:nvGrpSpPr>
          <p:grpSpPr>
            <a:xfrm rot="-880933">
              <a:off x="7025919" y="1252736"/>
              <a:ext cx="1111877" cy="642612"/>
              <a:chOff x="6437825" y="1680725"/>
              <a:chExt cx="1635599" cy="945300"/>
            </a:xfrm>
          </p:grpSpPr>
          <p:sp>
            <p:nvSpPr>
              <p:cNvPr id="1027" name="Shape 1027"/>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28" name="Shape 1028"/>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029" name="Shape 1029"/>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030" name="Shape 1030"/>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1031" name="Shape 1031"/>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grpSp>
        <p:nvGrpSpPr>
          <p:cNvPr id="1032" name="Shape 1032"/>
          <p:cNvGrpSpPr/>
          <p:nvPr/>
        </p:nvGrpSpPr>
        <p:grpSpPr>
          <a:xfrm>
            <a:off x="5869250" y="5038400"/>
            <a:ext cx="1238400" cy="1565500"/>
            <a:chOff x="5877075" y="5113675"/>
            <a:chExt cx="1238400" cy="1565500"/>
          </a:xfrm>
        </p:grpSpPr>
        <p:pic>
          <p:nvPicPr>
            <p:cNvPr id="1033" name="Shape 1033"/>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34" name="Shape 1034"/>
            <p:cNvSpPr txBox="1"/>
            <p:nvPr/>
          </p:nvSpPr>
          <p:spPr>
            <a:xfrm>
              <a:off x="5877075" y="6321275"/>
              <a:ext cx="1238400" cy="357900"/>
            </a:xfrm>
            <a:prstGeom prst="rect">
              <a:avLst/>
            </a:prstGeom>
            <a:noFill/>
            <a:ln>
              <a:noFill/>
            </a:ln>
          </p:spPr>
          <p:txBody>
            <a:bodyPr lIns="91425" tIns="91425" rIns="91425" bIns="91425" anchor="t" anchorCtr="0">
              <a:noAutofit/>
            </a:bodyPr>
            <a:lstStyle/>
            <a:p>
              <a:pPr lvl="0" algn="ctr" rtl="0">
                <a:spcBef>
                  <a:spcPts val="0"/>
                </a:spcBef>
                <a:buNone/>
              </a:pPr>
              <a:r>
                <a:rPr lang="en"/>
                <a:t>Printer App</a:t>
              </a:r>
            </a:p>
          </p:txBody>
        </p:sp>
      </p:grpSp>
      <p:sp>
        <p:nvSpPr>
          <p:cNvPr id="1035" name="Shape 1035"/>
          <p:cNvSpPr/>
          <p:nvPr/>
        </p:nvSpPr>
        <p:spPr>
          <a:xfrm>
            <a:off x="6977275" y="5560975"/>
            <a:ext cx="656100" cy="238499"/>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36" name="Shape 1036"/>
          <p:cNvSpPr txBox="1"/>
          <p:nvPr/>
        </p:nvSpPr>
        <p:spPr>
          <a:xfrm>
            <a:off x="6880375" y="5186075"/>
            <a:ext cx="849900" cy="357900"/>
          </a:xfrm>
          <a:prstGeom prst="rect">
            <a:avLst/>
          </a:prstGeom>
          <a:noFill/>
          <a:ln>
            <a:noFill/>
          </a:ln>
        </p:spPr>
        <p:txBody>
          <a:bodyPr lIns="91425" tIns="91425" rIns="91425" bIns="91425" anchor="t" anchorCtr="0">
            <a:noAutofit/>
          </a:bodyPr>
          <a:lstStyle/>
          <a:p>
            <a:pPr lvl="0" rtl="0">
              <a:spcBef>
                <a:spcPts val="0"/>
              </a:spcBef>
              <a:buNone/>
            </a:pPr>
            <a:r>
              <a:rPr lang="en"/>
              <a:t>Read ID</a:t>
            </a:r>
          </a:p>
        </p:txBody>
      </p:sp>
      <p:sp>
        <p:nvSpPr>
          <p:cNvPr id="1037" name="Shape 1037"/>
          <p:cNvSpPr/>
          <p:nvPr/>
        </p:nvSpPr>
        <p:spPr>
          <a:xfrm rot="-1144867">
            <a:off x="5396839" y="5701948"/>
            <a:ext cx="656151" cy="238419"/>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38" name="Shape 103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59</a:t>
            </a:fld>
            <a:endParaRPr lang="en"/>
          </a:p>
        </p:txBody>
      </p:sp>
      <p:grpSp>
        <p:nvGrpSpPr>
          <p:cNvPr id="1039" name="Shape 1039"/>
          <p:cNvGrpSpPr/>
          <p:nvPr/>
        </p:nvGrpSpPr>
        <p:grpSpPr>
          <a:xfrm>
            <a:off x="625625" y="2851725"/>
            <a:ext cx="1814399" cy="677124"/>
            <a:chOff x="4336150" y="2394850"/>
            <a:chExt cx="1814399" cy="677124"/>
          </a:xfrm>
        </p:grpSpPr>
        <p:sp>
          <p:nvSpPr>
            <p:cNvPr id="1040" name="Shape 1040"/>
            <p:cNvSpPr/>
            <p:nvPr/>
          </p:nvSpPr>
          <p:spPr>
            <a:xfrm>
              <a:off x="4336150" y="2708975"/>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Nguyễn Văn A</a:t>
              </a:r>
            </a:p>
          </p:txBody>
        </p:sp>
        <p:sp>
          <p:nvSpPr>
            <p:cNvPr id="1041" name="Shape 104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grpSp>
        <p:nvGrpSpPr>
          <p:cNvPr id="1042" name="Shape 1042"/>
          <p:cNvGrpSpPr/>
          <p:nvPr/>
        </p:nvGrpSpPr>
        <p:grpSpPr>
          <a:xfrm>
            <a:off x="3451900" y="2770875"/>
            <a:ext cx="1814399" cy="838824"/>
            <a:chOff x="4336150" y="2394850"/>
            <a:chExt cx="1814399" cy="838824"/>
          </a:xfrm>
        </p:grpSpPr>
        <p:sp>
          <p:nvSpPr>
            <p:cNvPr id="1043" name="Shape 1043"/>
            <p:cNvSpPr/>
            <p:nvPr/>
          </p:nvSpPr>
          <p:spPr>
            <a:xfrm>
              <a:off x="4336150" y="2708975"/>
              <a:ext cx="1814399" cy="5246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HD0123</a:t>
              </a:r>
            </a:p>
            <a:p>
              <a:pPr lvl="0" rtl="0">
                <a:spcBef>
                  <a:spcPts val="0"/>
                </a:spcBef>
                <a:buNone/>
              </a:pPr>
              <a:r>
                <a:rPr lang="en"/>
                <a:t>No card</a:t>
              </a:r>
            </a:p>
          </p:txBody>
        </p:sp>
        <p:sp>
          <p:nvSpPr>
            <p:cNvPr id="1044" name="Shape 1044"/>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Contract</a:t>
              </a:r>
            </a:p>
          </p:txBody>
        </p:sp>
      </p:grpSp>
      <p:cxnSp>
        <p:nvCxnSpPr>
          <p:cNvPr id="1045" name="Shape 1045"/>
          <p:cNvCxnSpPr>
            <a:stCxn id="1040" idx="3"/>
            <a:endCxn id="1043" idx="1"/>
          </p:cNvCxnSpPr>
          <p:nvPr/>
        </p:nvCxnSpPr>
        <p:spPr>
          <a:xfrm>
            <a:off x="2440024" y="3347350"/>
            <a:ext cx="1011900" cy="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Shape 83"/>
          <p:cNvPicPr preferRelativeResize="0"/>
          <p:nvPr/>
        </p:nvPicPr>
        <p:blipFill>
          <a:blip r:embed="rId3">
            <a:alphaModFix/>
          </a:blip>
          <a:stretch>
            <a:fillRect/>
          </a:stretch>
        </p:blipFill>
        <p:spPr>
          <a:xfrm>
            <a:off x="2919412" y="2310825"/>
            <a:ext cx="3305175" cy="3295650"/>
          </a:xfrm>
          <a:prstGeom prst="rect">
            <a:avLst/>
          </a:prstGeom>
          <a:noFill/>
          <a:ln>
            <a:noFill/>
          </a:ln>
        </p:spPr>
      </p:pic>
      <p:sp>
        <p:nvSpPr>
          <p:cNvPr id="84" name="Shape 8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marL="457200" lvl="0" indent="-228600" rtl="0">
              <a:spcBef>
                <a:spcPts val="0"/>
              </a:spcBef>
              <a:buAutoNum type="arabicPeriod"/>
            </a:pPr>
            <a:r>
              <a:rPr lang="en"/>
              <a:t>Problems</a:t>
            </a:r>
          </a:p>
        </p:txBody>
      </p:sp>
      <p:sp>
        <p:nvSpPr>
          <p:cNvPr id="85" name="Shape 85"/>
          <p:cNvSpPr txBox="1"/>
          <p:nvPr/>
        </p:nvSpPr>
        <p:spPr>
          <a:xfrm>
            <a:off x="940350" y="5804300"/>
            <a:ext cx="7263299" cy="8892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2000" b="1">
                <a:solidFill>
                  <a:schemeClr val="dk1"/>
                </a:solidFill>
              </a:rPr>
              <a:t>Claim/compensation process is ineffective</a:t>
            </a:r>
            <a:r>
              <a:rPr lang="en" sz="2000">
                <a:solidFill>
                  <a:schemeClr val="dk1"/>
                </a:solidFill>
              </a:rPr>
              <a:t> between customer and insurance company.</a:t>
            </a:r>
          </a:p>
        </p:txBody>
      </p:sp>
      <p:sp>
        <p:nvSpPr>
          <p:cNvPr id="86" name="Shape 8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87" name="Shape 87"/>
          <p:cNvSpPr/>
          <p:nvPr/>
        </p:nvSpPr>
        <p:spPr>
          <a:xfrm>
            <a:off x="1374750" y="1770775"/>
            <a:ext cx="889200" cy="889200"/>
          </a:xfrm>
          <a:prstGeom prst="ellipse">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88" name="Shape 88"/>
          <p:cNvSpPr/>
          <p:nvPr/>
        </p:nvSpPr>
        <p:spPr>
          <a:xfrm>
            <a:off x="3209837" y="1770775"/>
            <a:ext cx="889200" cy="889200"/>
          </a:xfrm>
          <a:prstGeom prst="ellipse">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89" name="Shape 89"/>
          <p:cNvSpPr/>
          <p:nvPr/>
        </p:nvSpPr>
        <p:spPr>
          <a:xfrm>
            <a:off x="5044937"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Shape 1050"/>
          <p:cNvSpPr/>
          <p:nvPr/>
        </p:nvSpPr>
        <p:spPr>
          <a:xfrm>
            <a:off x="238525" y="1924750"/>
            <a:ext cx="5486399" cy="4679100"/>
          </a:xfrm>
          <a:prstGeom prst="roundRect">
            <a:avLst>
              <a:gd name="adj" fmla="val 16667"/>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51" name="Shape 105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Print Card</a:t>
            </a:r>
          </a:p>
        </p:txBody>
      </p:sp>
      <p:sp>
        <p:nvSpPr>
          <p:cNvPr id="1052" name="Shape 1052"/>
          <p:cNvSpPr txBox="1"/>
          <p:nvPr/>
        </p:nvSpPr>
        <p:spPr>
          <a:xfrm>
            <a:off x="1893325" y="2042475"/>
            <a:ext cx="2176800" cy="357900"/>
          </a:xfrm>
          <a:prstGeom prst="rect">
            <a:avLst/>
          </a:prstGeom>
          <a:noFill/>
          <a:ln>
            <a:noFill/>
          </a:ln>
        </p:spPr>
        <p:txBody>
          <a:bodyPr lIns="91425" tIns="91425" rIns="91425" bIns="91425" anchor="t" anchorCtr="0">
            <a:noAutofit/>
          </a:bodyPr>
          <a:lstStyle/>
          <a:p>
            <a:pPr lvl="0" algn="ctr" rtl="0">
              <a:spcBef>
                <a:spcPts val="0"/>
              </a:spcBef>
              <a:buNone/>
            </a:pPr>
            <a:r>
              <a:rPr lang="en" sz="1800" b="1"/>
              <a:t>Web Application</a:t>
            </a:r>
          </a:p>
        </p:txBody>
      </p:sp>
      <p:grpSp>
        <p:nvGrpSpPr>
          <p:cNvPr id="1053" name="Shape 1053"/>
          <p:cNvGrpSpPr/>
          <p:nvPr/>
        </p:nvGrpSpPr>
        <p:grpSpPr>
          <a:xfrm>
            <a:off x="7756460" y="5186070"/>
            <a:ext cx="1238445" cy="1270154"/>
            <a:chOff x="6962635" y="1122320"/>
            <a:chExt cx="1238445" cy="1270154"/>
          </a:xfrm>
        </p:grpSpPr>
        <p:grpSp>
          <p:nvGrpSpPr>
            <p:cNvPr id="1054" name="Shape 1054"/>
            <p:cNvGrpSpPr/>
            <p:nvPr/>
          </p:nvGrpSpPr>
          <p:grpSpPr>
            <a:xfrm rot="-880933">
              <a:off x="7025919" y="1252736"/>
              <a:ext cx="1111877" cy="642612"/>
              <a:chOff x="6437825" y="1680725"/>
              <a:chExt cx="1635599" cy="945300"/>
            </a:xfrm>
          </p:grpSpPr>
          <p:sp>
            <p:nvSpPr>
              <p:cNvPr id="1055" name="Shape 1055"/>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56" name="Shape 1056"/>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057" name="Shape 1057"/>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058" name="Shape 1058"/>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1059" name="Shape 1059"/>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grpSp>
        <p:nvGrpSpPr>
          <p:cNvPr id="1060" name="Shape 1060"/>
          <p:cNvGrpSpPr/>
          <p:nvPr/>
        </p:nvGrpSpPr>
        <p:grpSpPr>
          <a:xfrm>
            <a:off x="5869250" y="5038400"/>
            <a:ext cx="1238400" cy="1565500"/>
            <a:chOff x="5877075" y="5113675"/>
            <a:chExt cx="1238400" cy="1565500"/>
          </a:xfrm>
        </p:grpSpPr>
        <p:pic>
          <p:nvPicPr>
            <p:cNvPr id="1061" name="Shape 1061"/>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62" name="Shape 1062"/>
            <p:cNvSpPr txBox="1"/>
            <p:nvPr/>
          </p:nvSpPr>
          <p:spPr>
            <a:xfrm>
              <a:off x="5877075" y="6321275"/>
              <a:ext cx="1238400" cy="357900"/>
            </a:xfrm>
            <a:prstGeom prst="rect">
              <a:avLst/>
            </a:prstGeom>
            <a:noFill/>
            <a:ln>
              <a:noFill/>
            </a:ln>
          </p:spPr>
          <p:txBody>
            <a:bodyPr lIns="91425" tIns="91425" rIns="91425" bIns="91425" anchor="t" anchorCtr="0">
              <a:noAutofit/>
            </a:bodyPr>
            <a:lstStyle/>
            <a:p>
              <a:pPr lvl="0" algn="ctr" rtl="0">
                <a:spcBef>
                  <a:spcPts val="0"/>
                </a:spcBef>
                <a:buNone/>
              </a:pPr>
              <a:r>
                <a:rPr lang="en"/>
                <a:t>Printer App</a:t>
              </a:r>
            </a:p>
          </p:txBody>
        </p:sp>
      </p:grpSp>
      <p:sp>
        <p:nvSpPr>
          <p:cNvPr id="1063" name="Shape 1063"/>
          <p:cNvSpPr/>
          <p:nvPr/>
        </p:nvSpPr>
        <p:spPr>
          <a:xfrm>
            <a:off x="6977275" y="5560975"/>
            <a:ext cx="656100" cy="238499"/>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64" name="Shape 1064"/>
          <p:cNvSpPr txBox="1"/>
          <p:nvPr/>
        </p:nvSpPr>
        <p:spPr>
          <a:xfrm>
            <a:off x="6880375" y="5186075"/>
            <a:ext cx="849900" cy="357900"/>
          </a:xfrm>
          <a:prstGeom prst="rect">
            <a:avLst/>
          </a:prstGeom>
          <a:noFill/>
          <a:ln>
            <a:noFill/>
          </a:ln>
        </p:spPr>
        <p:txBody>
          <a:bodyPr lIns="91425" tIns="91425" rIns="91425" bIns="91425" anchor="t" anchorCtr="0">
            <a:noAutofit/>
          </a:bodyPr>
          <a:lstStyle/>
          <a:p>
            <a:pPr lvl="0" rtl="0">
              <a:spcBef>
                <a:spcPts val="0"/>
              </a:spcBef>
              <a:buNone/>
            </a:pPr>
            <a:r>
              <a:rPr lang="en"/>
              <a:t>Read ID</a:t>
            </a:r>
          </a:p>
        </p:txBody>
      </p:sp>
      <p:grpSp>
        <p:nvGrpSpPr>
          <p:cNvPr id="1065" name="Shape 1065"/>
          <p:cNvGrpSpPr/>
          <p:nvPr/>
        </p:nvGrpSpPr>
        <p:grpSpPr>
          <a:xfrm>
            <a:off x="3406050" y="5560975"/>
            <a:ext cx="1814399" cy="677124"/>
            <a:chOff x="4336150" y="2394850"/>
            <a:chExt cx="1814399" cy="677124"/>
          </a:xfrm>
        </p:grpSpPr>
        <p:sp>
          <p:nvSpPr>
            <p:cNvPr id="1066" name="Shape 1066"/>
            <p:cNvSpPr/>
            <p:nvPr/>
          </p:nvSpPr>
          <p:spPr>
            <a:xfrm>
              <a:off x="4336150" y="2708975"/>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A1B2C</a:t>
              </a:r>
            </a:p>
          </p:txBody>
        </p:sp>
        <p:sp>
          <p:nvSpPr>
            <p:cNvPr id="1067" name="Shape 1067"/>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sp>
        <p:nvSpPr>
          <p:cNvPr id="1068" name="Shape 1068"/>
          <p:cNvSpPr/>
          <p:nvPr/>
        </p:nvSpPr>
        <p:spPr>
          <a:xfrm rot="-1144867">
            <a:off x="5396839" y="5701948"/>
            <a:ext cx="656151" cy="238419"/>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69" name="Shape 10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60</a:t>
            </a:fld>
            <a:endParaRPr lang="en"/>
          </a:p>
        </p:txBody>
      </p:sp>
      <p:grpSp>
        <p:nvGrpSpPr>
          <p:cNvPr id="1070" name="Shape 1070"/>
          <p:cNvGrpSpPr/>
          <p:nvPr/>
        </p:nvGrpSpPr>
        <p:grpSpPr>
          <a:xfrm>
            <a:off x="625625" y="2851725"/>
            <a:ext cx="1814399" cy="677124"/>
            <a:chOff x="4336150" y="2394850"/>
            <a:chExt cx="1814399" cy="677124"/>
          </a:xfrm>
        </p:grpSpPr>
        <p:sp>
          <p:nvSpPr>
            <p:cNvPr id="1071" name="Shape 1071"/>
            <p:cNvSpPr/>
            <p:nvPr/>
          </p:nvSpPr>
          <p:spPr>
            <a:xfrm>
              <a:off x="4336150" y="2708975"/>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Nguyễn Văn A</a:t>
              </a:r>
            </a:p>
          </p:txBody>
        </p:sp>
        <p:sp>
          <p:nvSpPr>
            <p:cNvPr id="1072" name="Shape 1072"/>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grpSp>
        <p:nvGrpSpPr>
          <p:cNvPr id="1073" name="Shape 1073"/>
          <p:cNvGrpSpPr/>
          <p:nvPr/>
        </p:nvGrpSpPr>
        <p:grpSpPr>
          <a:xfrm>
            <a:off x="3451900" y="2770875"/>
            <a:ext cx="1814399" cy="838824"/>
            <a:chOff x="4336150" y="2394850"/>
            <a:chExt cx="1814399" cy="838824"/>
          </a:xfrm>
        </p:grpSpPr>
        <p:sp>
          <p:nvSpPr>
            <p:cNvPr id="1074" name="Shape 1074"/>
            <p:cNvSpPr/>
            <p:nvPr/>
          </p:nvSpPr>
          <p:spPr>
            <a:xfrm>
              <a:off x="4336150" y="2708975"/>
              <a:ext cx="1814399" cy="5246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HD0123</a:t>
              </a:r>
            </a:p>
            <a:p>
              <a:pPr lvl="0" rtl="0">
                <a:spcBef>
                  <a:spcPts val="0"/>
                </a:spcBef>
                <a:buClr>
                  <a:schemeClr val="dk1"/>
                </a:buClr>
                <a:buSzPct val="78571"/>
                <a:buFont typeface="Arial"/>
                <a:buNone/>
              </a:pPr>
              <a:r>
                <a:rPr lang="en">
                  <a:solidFill>
                    <a:schemeClr val="dk1"/>
                  </a:solidFill>
                </a:rPr>
                <a:t>No card</a:t>
              </a:r>
            </a:p>
          </p:txBody>
        </p:sp>
        <p:sp>
          <p:nvSpPr>
            <p:cNvPr id="1075" name="Shape 1075"/>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Contract</a:t>
              </a:r>
            </a:p>
          </p:txBody>
        </p:sp>
      </p:grpSp>
      <p:cxnSp>
        <p:nvCxnSpPr>
          <p:cNvPr id="1076" name="Shape 1076"/>
          <p:cNvCxnSpPr>
            <a:stCxn id="1071" idx="3"/>
            <a:endCxn id="1074" idx="1"/>
          </p:cNvCxnSpPr>
          <p:nvPr/>
        </p:nvCxnSpPr>
        <p:spPr>
          <a:xfrm>
            <a:off x="2440024" y="3347350"/>
            <a:ext cx="1011900" cy="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Shape 1081"/>
          <p:cNvSpPr/>
          <p:nvPr/>
        </p:nvSpPr>
        <p:spPr>
          <a:xfrm>
            <a:off x="238525" y="1924750"/>
            <a:ext cx="5486399" cy="4679100"/>
          </a:xfrm>
          <a:prstGeom prst="roundRect">
            <a:avLst>
              <a:gd name="adj" fmla="val 16667"/>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82" name="Shape 108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Print Card</a:t>
            </a:r>
          </a:p>
        </p:txBody>
      </p:sp>
      <p:sp>
        <p:nvSpPr>
          <p:cNvPr id="1083" name="Shape 1083"/>
          <p:cNvSpPr txBox="1"/>
          <p:nvPr/>
        </p:nvSpPr>
        <p:spPr>
          <a:xfrm>
            <a:off x="1893325" y="2042475"/>
            <a:ext cx="2176800" cy="357900"/>
          </a:xfrm>
          <a:prstGeom prst="rect">
            <a:avLst/>
          </a:prstGeom>
          <a:noFill/>
          <a:ln>
            <a:noFill/>
          </a:ln>
        </p:spPr>
        <p:txBody>
          <a:bodyPr lIns="91425" tIns="91425" rIns="91425" bIns="91425" anchor="t" anchorCtr="0">
            <a:noAutofit/>
          </a:bodyPr>
          <a:lstStyle/>
          <a:p>
            <a:pPr lvl="0" algn="ctr" rtl="0">
              <a:spcBef>
                <a:spcPts val="0"/>
              </a:spcBef>
              <a:buNone/>
            </a:pPr>
            <a:r>
              <a:rPr lang="en" sz="1800" b="1"/>
              <a:t>Web Application</a:t>
            </a:r>
          </a:p>
        </p:txBody>
      </p:sp>
      <p:grpSp>
        <p:nvGrpSpPr>
          <p:cNvPr id="1084" name="Shape 1084"/>
          <p:cNvGrpSpPr/>
          <p:nvPr/>
        </p:nvGrpSpPr>
        <p:grpSpPr>
          <a:xfrm>
            <a:off x="7756460" y="5186070"/>
            <a:ext cx="1238445" cy="1270154"/>
            <a:chOff x="6962635" y="1122320"/>
            <a:chExt cx="1238445" cy="1270154"/>
          </a:xfrm>
        </p:grpSpPr>
        <p:grpSp>
          <p:nvGrpSpPr>
            <p:cNvPr id="1085" name="Shape 1085"/>
            <p:cNvGrpSpPr/>
            <p:nvPr/>
          </p:nvGrpSpPr>
          <p:grpSpPr>
            <a:xfrm rot="-880933">
              <a:off x="7025919" y="1252736"/>
              <a:ext cx="1111877" cy="642612"/>
              <a:chOff x="6437825" y="1680725"/>
              <a:chExt cx="1635599" cy="945300"/>
            </a:xfrm>
          </p:grpSpPr>
          <p:sp>
            <p:nvSpPr>
              <p:cNvPr id="1086" name="Shape 1086"/>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87" name="Shape 1087"/>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088" name="Shape 1088"/>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089" name="Shape 1089"/>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1090" name="Shape 1090"/>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grpSp>
        <p:nvGrpSpPr>
          <p:cNvPr id="1091" name="Shape 1091"/>
          <p:cNvGrpSpPr/>
          <p:nvPr/>
        </p:nvGrpSpPr>
        <p:grpSpPr>
          <a:xfrm>
            <a:off x="5869250" y="5038400"/>
            <a:ext cx="1238400" cy="1565500"/>
            <a:chOff x="5877075" y="5113675"/>
            <a:chExt cx="1238400" cy="1565500"/>
          </a:xfrm>
        </p:grpSpPr>
        <p:pic>
          <p:nvPicPr>
            <p:cNvPr id="1092" name="Shape 1092"/>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93" name="Shape 1093"/>
            <p:cNvSpPr txBox="1"/>
            <p:nvPr/>
          </p:nvSpPr>
          <p:spPr>
            <a:xfrm>
              <a:off x="5877075" y="6321275"/>
              <a:ext cx="1238400" cy="357900"/>
            </a:xfrm>
            <a:prstGeom prst="rect">
              <a:avLst/>
            </a:prstGeom>
            <a:noFill/>
            <a:ln>
              <a:noFill/>
            </a:ln>
          </p:spPr>
          <p:txBody>
            <a:bodyPr lIns="91425" tIns="91425" rIns="91425" bIns="91425" anchor="t" anchorCtr="0">
              <a:noAutofit/>
            </a:bodyPr>
            <a:lstStyle/>
            <a:p>
              <a:pPr lvl="0" algn="ctr" rtl="0">
                <a:spcBef>
                  <a:spcPts val="0"/>
                </a:spcBef>
                <a:buNone/>
              </a:pPr>
              <a:r>
                <a:rPr lang="en"/>
                <a:t>Printer App</a:t>
              </a:r>
            </a:p>
          </p:txBody>
        </p:sp>
      </p:grpSp>
      <p:sp>
        <p:nvSpPr>
          <p:cNvPr id="1094" name="Shape 1094"/>
          <p:cNvSpPr/>
          <p:nvPr/>
        </p:nvSpPr>
        <p:spPr>
          <a:xfrm>
            <a:off x="6977275" y="5560975"/>
            <a:ext cx="656100" cy="238499"/>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95" name="Shape 1095"/>
          <p:cNvSpPr txBox="1"/>
          <p:nvPr/>
        </p:nvSpPr>
        <p:spPr>
          <a:xfrm>
            <a:off x="6880375" y="5186075"/>
            <a:ext cx="849900" cy="357900"/>
          </a:xfrm>
          <a:prstGeom prst="rect">
            <a:avLst/>
          </a:prstGeom>
          <a:noFill/>
          <a:ln>
            <a:noFill/>
          </a:ln>
        </p:spPr>
        <p:txBody>
          <a:bodyPr lIns="91425" tIns="91425" rIns="91425" bIns="91425" anchor="t" anchorCtr="0">
            <a:noAutofit/>
          </a:bodyPr>
          <a:lstStyle/>
          <a:p>
            <a:pPr lvl="0" rtl="0">
              <a:spcBef>
                <a:spcPts val="0"/>
              </a:spcBef>
              <a:buNone/>
            </a:pPr>
            <a:r>
              <a:rPr lang="en"/>
              <a:t>Read ID</a:t>
            </a:r>
          </a:p>
        </p:txBody>
      </p:sp>
      <p:grpSp>
        <p:nvGrpSpPr>
          <p:cNvPr id="1096" name="Shape 1096"/>
          <p:cNvGrpSpPr/>
          <p:nvPr/>
        </p:nvGrpSpPr>
        <p:grpSpPr>
          <a:xfrm>
            <a:off x="3406050" y="5560975"/>
            <a:ext cx="1814399" cy="677124"/>
            <a:chOff x="4336150" y="2394850"/>
            <a:chExt cx="1814399" cy="677124"/>
          </a:xfrm>
        </p:grpSpPr>
        <p:sp>
          <p:nvSpPr>
            <p:cNvPr id="1097" name="Shape 1097"/>
            <p:cNvSpPr/>
            <p:nvPr/>
          </p:nvSpPr>
          <p:spPr>
            <a:xfrm>
              <a:off x="4336150" y="2708975"/>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A1B2C</a:t>
              </a:r>
            </a:p>
          </p:txBody>
        </p:sp>
        <p:sp>
          <p:nvSpPr>
            <p:cNvPr id="1098" name="Shape 1098"/>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grpSp>
        <p:nvGrpSpPr>
          <p:cNvPr id="1099" name="Shape 1099"/>
          <p:cNvGrpSpPr/>
          <p:nvPr/>
        </p:nvGrpSpPr>
        <p:grpSpPr>
          <a:xfrm>
            <a:off x="1893325" y="4132625"/>
            <a:ext cx="1814399" cy="918925"/>
            <a:chOff x="4336150" y="2394850"/>
            <a:chExt cx="1814399" cy="918925"/>
          </a:xfrm>
        </p:grpSpPr>
        <p:sp>
          <p:nvSpPr>
            <p:cNvPr id="1100" name="Shape 1100"/>
            <p:cNvSpPr/>
            <p:nvPr/>
          </p:nvSpPr>
          <p:spPr>
            <a:xfrm>
              <a:off x="4336150" y="2708975"/>
              <a:ext cx="1814399" cy="6048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ActivatedDate</a:t>
              </a:r>
            </a:p>
            <a:p>
              <a:pPr lvl="0" rtl="0">
                <a:spcBef>
                  <a:spcPts val="0"/>
                </a:spcBef>
                <a:buNone/>
              </a:pPr>
              <a:r>
                <a:rPr lang="en"/>
                <a:t>DeactivatedDate</a:t>
              </a:r>
            </a:p>
          </p:txBody>
        </p:sp>
        <p:sp>
          <p:nvSpPr>
            <p:cNvPr id="1101" name="Shape 110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CardInstance</a:t>
              </a:r>
            </a:p>
          </p:txBody>
        </p:sp>
      </p:grpSp>
      <p:cxnSp>
        <p:nvCxnSpPr>
          <p:cNvPr id="1102" name="Shape 1102"/>
          <p:cNvCxnSpPr>
            <a:stCxn id="1103" idx="2"/>
            <a:endCxn id="1101" idx="1"/>
          </p:cNvCxnSpPr>
          <p:nvPr/>
        </p:nvCxnSpPr>
        <p:spPr>
          <a:xfrm rot="-5400000" flipH="1">
            <a:off x="1279975" y="3700775"/>
            <a:ext cx="866100" cy="360600"/>
          </a:xfrm>
          <a:prstGeom prst="bentConnector2">
            <a:avLst/>
          </a:prstGeom>
          <a:noFill/>
          <a:ln w="19050" cap="flat" cmpd="sng">
            <a:solidFill>
              <a:schemeClr val="dk2"/>
            </a:solidFill>
            <a:prstDash val="solid"/>
            <a:round/>
            <a:headEnd type="none" w="lg" len="lg"/>
            <a:tailEnd type="none" w="lg" len="lg"/>
          </a:ln>
        </p:spPr>
      </p:cxnSp>
      <p:cxnSp>
        <p:nvCxnSpPr>
          <p:cNvPr id="1104" name="Shape 1104"/>
          <p:cNvCxnSpPr>
            <a:stCxn id="1105" idx="2"/>
            <a:endCxn id="1101" idx="3"/>
          </p:cNvCxnSpPr>
          <p:nvPr/>
        </p:nvCxnSpPr>
        <p:spPr>
          <a:xfrm rot="5400000">
            <a:off x="3600324" y="3555425"/>
            <a:ext cx="866100" cy="651300"/>
          </a:xfrm>
          <a:prstGeom prst="bentConnector2">
            <a:avLst/>
          </a:prstGeom>
          <a:noFill/>
          <a:ln w="19050" cap="flat" cmpd="sng">
            <a:solidFill>
              <a:schemeClr val="dk2"/>
            </a:solidFill>
            <a:prstDash val="solid"/>
            <a:round/>
            <a:headEnd type="none" w="lg" len="lg"/>
            <a:tailEnd type="none" w="lg" len="lg"/>
          </a:ln>
        </p:spPr>
      </p:cxnSp>
      <p:cxnSp>
        <p:nvCxnSpPr>
          <p:cNvPr id="1106" name="Shape 1106"/>
          <p:cNvCxnSpPr>
            <a:stCxn id="1098" idx="1"/>
            <a:endCxn id="1100" idx="2"/>
          </p:cNvCxnSpPr>
          <p:nvPr/>
        </p:nvCxnSpPr>
        <p:spPr>
          <a:xfrm rot="10800000">
            <a:off x="2800650" y="5051575"/>
            <a:ext cx="605400" cy="690900"/>
          </a:xfrm>
          <a:prstGeom prst="bentConnector2">
            <a:avLst/>
          </a:prstGeom>
          <a:noFill/>
          <a:ln w="19050" cap="flat" cmpd="sng">
            <a:solidFill>
              <a:schemeClr val="dk2"/>
            </a:solidFill>
            <a:prstDash val="solid"/>
            <a:round/>
            <a:headEnd type="none" w="lg" len="lg"/>
            <a:tailEnd type="none" w="lg" len="lg"/>
          </a:ln>
        </p:spPr>
      </p:cxnSp>
      <p:sp>
        <p:nvSpPr>
          <p:cNvPr id="1107" name="Shape 1107"/>
          <p:cNvSpPr/>
          <p:nvPr/>
        </p:nvSpPr>
        <p:spPr>
          <a:xfrm rot="-1144867">
            <a:off x="5396839" y="5701948"/>
            <a:ext cx="656151" cy="238419"/>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08" name="Shape 110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61</a:t>
            </a:fld>
            <a:endParaRPr lang="en"/>
          </a:p>
        </p:txBody>
      </p:sp>
      <p:grpSp>
        <p:nvGrpSpPr>
          <p:cNvPr id="1109" name="Shape 1109"/>
          <p:cNvGrpSpPr/>
          <p:nvPr/>
        </p:nvGrpSpPr>
        <p:grpSpPr>
          <a:xfrm>
            <a:off x="625625" y="2851725"/>
            <a:ext cx="1814399" cy="677124"/>
            <a:chOff x="4336150" y="2394850"/>
            <a:chExt cx="1814399" cy="677124"/>
          </a:xfrm>
        </p:grpSpPr>
        <p:sp>
          <p:nvSpPr>
            <p:cNvPr id="1110" name="Shape 1110"/>
            <p:cNvSpPr/>
            <p:nvPr/>
          </p:nvSpPr>
          <p:spPr>
            <a:xfrm>
              <a:off x="4336150" y="2708975"/>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Nguyễn Văn A</a:t>
              </a:r>
            </a:p>
          </p:txBody>
        </p:sp>
        <p:sp>
          <p:nvSpPr>
            <p:cNvPr id="1111" name="Shape 11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grpSp>
        <p:nvGrpSpPr>
          <p:cNvPr id="1112" name="Shape 1112"/>
          <p:cNvGrpSpPr/>
          <p:nvPr/>
        </p:nvGrpSpPr>
        <p:grpSpPr>
          <a:xfrm>
            <a:off x="3451900" y="2770875"/>
            <a:ext cx="1814399" cy="838824"/>
            <a:chOff x="4336150" y="2394850"/>
            <a:chExt cx="1814399" cy="838824"/>
          </a:xfrm>
        </p:grpSpPr>
        <p:sp>
          <p:nvSpPr>
            <p:cNvPr id="1113" name="Shape 1113"/>
            <p:cNvSpPr/>
            <p:nvPr/>
          </p:nvSpPr>
          <p:spPr>
            <a:xfrm>
              <a:off x="4336150" y="2708975"/>
              <a:ext cx="1814399" cy="5246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HD0123</a:t>
              </a:r>
            </a:p>
            <a:p>
              <a:pPr lvl="0" rtl="0">
                <a:spcBef>
                  <a:spcPts val="0"/>
                </a:spcBef>
                <a:buNone/>
              </a:pPr>
              <a:r>
                <a:rPr lang="en" b="1">
                  <a:solidFill>
                    <a:srgbClr val="FF0000"/>
                  </a:solidFill>
                </a:rPr>
                <a:t>Ready</a:t>
              </a:r>
            </a:p>
          </p:txBody>
        </p:sp>
        <p:sp>
          <p:nvSpPr>
            <p:cNvPr id="1114" name="Shape 1114"/>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Contract</a:t>
              </a:r>
            </a:p>
          </p:txBody>
        </p:sp>
      </p:grpSp>
      <p:cxnSp>
        <p:nvCxnSpPr>
          <p:cNvPr id="1115" name="Shape 1115"/>
          <p:cNvCxnSpPr>
            <a:stCxn id="1110" idx="3"/>
            <a:endCxn id="1113" idx="1"/>
          </p:cNvCxnSpPr>
          <p:nvPr/>
        </p:nvCxnSpPr>
        <p:spPr>
          <a:xfrm>
            <a:off x="2440024" y="3347350"/>
            <a:ext cx="1011900" cy="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Shape 11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Print Card</a:t>
            </a:r>
          </a:p>
        </p:txBody>
      </p:sp>
      <p:sp>
        <p:nvSpPr>
          <p:cNvPr id="1121" name="Shape 112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62</a:t>
            </a:fld>
            <a:endParaRPr lang="en"/>
          </a:p>
        </p:txBody>
      </p:sp>
      <p:sp>
        <p:nvSpPr>
          <p:cNvPr id="1122" name="Shape 1122"/>
          <p:cNvSpPr txBox="1"/>
          <p:nvPr/>
        </p:nvSpPr>
        <p:spPr>
          <a:xfrm>
            <a:off x="870150" y="3270175"/>
            <a:ext cx="7969199" cy="977400"/>
          </a:xfrm>
          <a:prstGeom prst="rect">
            <a:avLst/>
          </a:prstGeom>
          <a:noFill/>
          <a:ln>
            <a:noFill/>
          </a:ln>
        </p:spPr>
        <p:txBody>
          <a:bodyPr lIns="91425" tIns="91425" rIns="91425" bIns="91425" anchor="t" anchorCtr="0">
            <a:noAutofit/>
          </a:bodyPr>
          <a:lstStyle/>
          <a:p>
            <a:pPr lvl="0" rtl="0">
              <a:spcBef>
                <a:spcPts val="0"/>
              </a:spcBef>
              <a:buNone/>
            </a:pPr>
            <a:r>
              <a:rPr lang="en" sz="2400"/>
              <a:t>Staff print card for customer </a:t>
            </a:r>
            <a:r>
              <a:rPr lang="en" sz="2400" b="1"/>
              <a:t>Cao Thanh Minh</a:t>
            </a:r>
            <a:r>
              <a:rPr lang="en" sz="2400"/>
              <a:t>, contract will have status </a:t>
            </a:r>
            <a:r>
              <a:rPr lang="en" sz="2400" b="1"/>
              <a:t>Ready.</a:t>
            </a:r>
          </a:p>
        </p:txBody>
      </p:sp>
      <p:sp>
        <p:nvSpPr>
          <p:cNvPr id="1123" name="Shape 1123"/>
          <p:cNvSpPr txBox="1"/>
          <p:nvPr/>
        </p:nvSpPr>
        <p:spPr>
          <a:xfrm>
            <a:off x="781650" y="2598775"/>
            <a:ext cx="4380300" cy="671400"/>
          </a:xfrm>
          <a:prstGeom prst="rect">
            <a:avLst/>
          </a:prstGeom>
          <a:noFill/>
          <a:ln>
            <a:noFill/>
          </a:ln>
        </p:spPr>
        <p:txBody>
          <a:bodyPr lIns="91425" tIns="91425" rIns="91425" bIns="91425" anchor="t" anchorCtr="0">
            <a:noAutofit/>
          </a:bodyPr>
          <a:lstStyle/>
          <a:p>
            <a:pPr lvl="0" rtl="0">
              <a:spcBef>
                <a:spcPts val="0"/>
              </a:spcBef>
              <a:buNone/>
            </a:pPr>
            <a:r>
              <a:rPr lang="en" sz="3000" b="1"/>
              <a:t>Scenario:</a:t>
            </a:r>
          </a:p>
        </p:txBody>
      </p:sp>
      <p:sp>
        <p:nvSpPr>
          <p:cNvPr id="1124" name="Shape 1124"/>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2: </a:t>
            </a:r>
            <a:r>
              <a:rPr lang="en" sz="1800" b="1"/>
              <a:t>Print card for contract, check contract card information</a:t>
            </a:r>
          </a:p>
        </p:txBody>
      </p:sp>
    </p:spTree>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Shape 112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Print Card</a:t>
            </a:r>
          </a:p>
        </p:txBody>
      </p:sp>
      <p:sp>
        <p:nvSpPr>
          <p:cNvPr id="1130" name="Shape 1130"/>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2: </a:t>
            </a:r>
            <a:r>
              <a:rPr lang="en" sz="1800" b="1"/>
              <a:t>Print card for contract, check contract card information</a:t>
            </a:r>
          </a:p>
        </p:txBody>
      </p:sp>
      <p:pic>
        <p:nvPicPr>
          <p:cNvPr id="1131" name="Shape 1131"/>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32" name="Shape 113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63</a:t>
            </a:fld>
            <a:endParaRPr lang="en"/>
          </a:p>
        </p:txBody>
      </p:sp>
      <p:cxnSp>
        <p:nvCxnSpPr>
          <p:cNvPr id="1133" name="Shape 1133"/>
          <p:cNvCxnSpPr/>
          <p:nvPr/>
        </p:nvCxnSpPr>
        <p:spPr>
          <a:xfrm rot="10800000">
            <a:off x="2203072" y="3467425"/>
            <a:ext cx="776100" cy="691499"/>
          </a:xfrm>
          <a:prstGeom prst="straightConnector1">
            <a:avLst/>
          </a:prstGeom>
          <a:noFill/>
          <a:ln w="19050" cap="flat" cmpd="sng">
            <a:solidFill>
              <a:srgbClr val="000000"/>
            </a:solidFill>
            <a:prstDash val="dash"/>
            <a:round/>
            <a:headEnd type="none" w="lg" len="lg"/>
            <a:tailEnd type="none" w="lg" len="lg"/>
          </a:ln>
        </p:spPr>
      </p:cxnSp>
      <p:sp>
        <p:nvSpPr>
          <p:cNvPr id="1134" name="Shape 1134"/>
          <p:cNvSpPr txBox="1"/>
          <p:nvPr/>
        </p:nvSpPr>
        <p:spPr>
          <a:xfrm>
            <a:off x="1206775" y="24598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135" name="Shape 1135"/>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36" name="Shape 1136"/>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37" name="Shape 1137"/>
          <p:cNvSpPr/>
          <p:nvPr/>
        </p:nvSpPr>
        <p:spPr>
          <a:xfrm>
            <a:off x="1853975" y="5045225"/>
            <a:ext cx="3344399" cy="15728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138" name="Shape 1138"/>
          <p:cNvSpPr/>
          <p:nvPr/>
        </p:nvSpPr>
        <p:spPr>
          <a:xfrm>
            <a:off x="3885825" y="3878000"/>
            <a:ext cx="1826099" cy="15728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139" name="Shape 1139"/>
          <p:cNvSpPr/>
          <p:nvPr/>
        </p:nvSpPr>
        <p:spPr>
          <a:xfrm>
            <a:off x="6397550" y="5045225"/>
            <a:ext cx="1826099" cy="15728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140" name="Shape 1140"/>
          <p:cNvSpPr/>
          <p:nvPr/>
        </p:nvSpPr>
        <p:spPr>
          <a:xfrm>
            <a:off x="6428300" y="2188700"/>
            <a:ext cx="2589900" cy="1952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Shape 114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Print Card</a:t>
            </a:r>
          </a:p>
        </p:txBody>
      </p:sp>
      <p:sp>
        <p:nvSpPr>
          <p:cNvPr id="1146" name="Shape 1146"/>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2: </a:t>
            </a:r>
            <a:r>
              <a:rPr lang="en" sz="1800" b="1"/>
              <a:t>Print card for contract, check contract card information</a:t>
            </a:r>
          </a:p>
        </p:txBody>
      </p:sp>
      <p:pic>
        <p:nvPicPr>
          <p:cNvPr id="1147" name="Shape 1147"/>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48" name="Shape 114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cxnSp>
        <p:nvCxnSpPr>
          <p:cNvPr id="1149" name="Shape 1149"/>
          <p:cNvCxnSpPr/>
          <p:nvPr/>
        </p:nvCxnSpPr>
        <p:spPr>
          <a:xfrm rot="10800000">
            <a:off x="2203072" y="3467425"/>
            <a:ext cx="776100" cy="691499"/>
          </a:xfrm>
          <a:prstGeom prst="straightConnector1">
            <a:avLst/>
          </a:prstGeom>
          <a:noFill/>
          <a:ln w="19050" cap="flat" cmpd="sng">
            <a:solidFill>
              <a:srgbClr val="000000"/>
            </a:solidFill>
            <a:prstDash val="dash"/>
            <a:round/>
            <a:headEnd type="none" w="lg" len="lg"/>
            <a:tailEnd type="none" w="lg" len="lg"/>
          </a:ln>
        </p:spPr>
      </p:cxnSp>
      <p:sp>
        <p:nvSpPr>
          <p:cNvPr id="1150" name="Shape 1150"/>
          <p:cNvSpPr txBox="1"/>
          <p:nvPr/>
        </p:nvSpPr>
        <p:spPr>
          <a:xfrm>
            <a:off x="1206775" y="24598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151" name="Shape 1151"/>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52" name="Shape 1152"/>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53" name="Shape 1153"/>
          <p:cNvSpPr/>
          <p:nvPr/>
        </p:nvSpPr>
        <p:spPr>
          <a:xfrm>
            <a:off x="6397550" y="5045225"/>
            <a:ext cx="1826099" cy="15728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154" name="Shape 1154"/>
          <p:cNvSpPr/>
          <p:nvPr/>
        </p:nvSpPr>
        <p:spPr>
          <a:xfrm>
            <a:off x="6428300" y="2188700"/>
            <a:ext cx="2589900" cy="1952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155" name="Shape 1155"/>
          <p:cNvSpPr/>
          <p:nvPr/>
        </p:nvSpPr>
        <p:spPr>
          <a:xfrm>
            <a:off x="3885825" y="3878000"/>
            <a:ext cx="1826099" cy="15728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Shape 116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Print Card</a:t>
            </a:r>
          </a:p>
        </p:txBody>
      </p:sp>
      <p:sp>
        <p:nvSpPr>
          <p:cNvPr id="1161" name="Shape 1161"/>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2: </a:t>
            </a:r>
            <a:r>
              <a:rPr lang="en" sz="1800" b="1"/>
              <a:t>Print card for contract, check contract card information</a:t>
            </a:r>
          </a:p>
        </p:txBody>
      </p:sp>
      <p:pic>
        <p:nvPicPr>
          <p:cNvPr id="1162" name="Shape 1162"/>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63" name="Shape 116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cxnSp>
        <p:nvCxnSpPr>
          <p:cNvPr id="1164" name="Shape 1164"/>
          <p:cNvCxnSpPr/>
          <p:nvPr/>
        </p:nvCxnSpPr>
        <p:spPr>
          <a:xfrm rot="10800000">
            <a:off x="2203072" y="3467425"/>
            <a:ext cx="776100" cy="691499"/>
          </a:xfrm>
          <a:prstGeom prst="straightConnector1">
            <a:avLst/>
          </a:prstGeom>
          <a:noFill/>
          <a:ln w="19050" cap="flat" cmpd="sng">
            <a:solidFill>
              <a:srgbClr val="000000"/>
            </a:solidFill>
            <a:prstDash val="dash"/>
            <a:round/>
            <a:headEnd type="none" w="lg" len="lg"/>
            <a:tailEnd type="none" w="lg" len="lg"/>
          </a:ln>
        </p:spPr>
      </p:cxnSp>
      <p:sp>
        <p:nvSpPr>
          <p:cNvPr id="1165" name="Shape 1165"/>
          <p:cNvSpPr txBox="1"/>
          <p:nvPr/>
        </p:nvSpPr>
        <p:spPr>
          <a:xfrm>
            <a:off x="1206775" y="24598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166" name="Shape 1166"/>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67" name="Shape 1167"/>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68" name="Shape 1168"/>
          <p:cNvSpPr/>
          <p:nvPr/>
        </p:nvSpPr>
        <p:spPr>
          <a:xfrm>
            <a:off x="6428300" y="2188700"/>
            <a:ext cx="2589900" cy="1952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Print Card</a:t>
            </a:r>
          </a:p>
        </p:txBody>
      </p:sp>
      <p:sp>
        <p:nvSpPr>
          <p:cNvPr id="1174" name="Shape 1174"/>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2: </a:t>
            </a:r>
            <a:r>
              <a:rPr lang="en" sz="1800" b="1"/>
              <a:t>Print card for contract, check contract card information</a:t>
            </a:r>
          </a:p>
        </p:txBody>
      </p:sp>
      <p:pic>
        <p:nvPicPr>
          <p:cNvPr id="1175" name="Shape 1175"/>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76" name="Shape 117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cxnSp>
        <p:nvCxnSpPr>
          <p:cNvPr id="1177" name="Shape 1177"/>
          <p:cNvCxnSpPr/>
          <p:nvPr/>
        </p:nvCxnSpPr>
        <p:spPr>
          <a:xfrm rot="10800000">
            <a:off x="2203072" y="3467425"/>
            <a:ext cx="776100" cy="691499"/>
          </a:xfrm>
          <a:prstGeom prst="straightConnector1">
            <a:avLst/>
          </a:prstGeom>
          <a:noFill/>
          <a:ln w="19050" cap="flat" cmpd="sng">
            <a:solidFill>
              <a:srgbClr val="000000"/>
            </a:solidFill>
            <a:prstDash val="dash"/>
            <a:round/>
            <a:headEnd type="none" w="lg" len="lg"/>
            <a:tailEnd type="none" w="lg" len="lg"/>
          </a:ln>
        </p:spPr>
      </p:cxnSp>
      <p:sp>
        <p:nvSpPr>
          <p:cNvPr id="1178" name="Shape 1178"/>
          <p:cNvSpPr txBox="1"/>
          <p:nvPr/>
        </p:nvSpPr>
        <p:spPr>
          <a:xfrm>
            <a:off x="1206775" y="24598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179" name="Shape 1179"/>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80" name="Shape 1180"/>
          <p:cNvPicPr preferRelativeResize="0"/>
          <p:nvPr/>
        </p:nvPicPr>
        <p:blipFill>
          <a:blip r:embed="rId5">
            <a:alphaModFix/>
          </a:blip>
          <a:stretch>
            <a:fillRect/>
          </a:stretch>
        </p:blipFill>
        <p:spPr>
          <a:xfrm>
            <a:off x="1508750" y="2948209"/>
            <a:ext cx="1160049" cy="41211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Shape 118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Print Card</a:t>
            </a:r>
          </a:p>
        </p:txBody>
      </p:sp>
      <p:pic>
        <p:nvPicPr>
          <p:cNvPr id="1186" name="Shape 118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187" name="Shape 1187"/>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
        <p:nvSpPr>
          <p:cNvPr id="1188" name="Shape 1188"/>
          <p:cNvSpPr/>
          <p:nvPr/>
        </p:nvSpPr>
        <p:spPr>
          <a:xfrm>
            <a:off x="363350" y="2225450"/>
            <a:ext cx="6328200" cy="4374899"/>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189" name="Shape 1189"/>
          <p:cNvSpPr/>
          <p:nvPr/>
        </p:nvSpPr>
        <p:spPr>
          <a:xfrm>
            <a:off x="6691550" y="2301150"/>
            <a:ext cx="1995000" cy="33018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90" name="Shape 1190"/>
          <p:cNvSpPr/>
          <p:nvPr/>
        </p:nvSpPr>
        <p:spPr>
          <a:xfrm>
            <a:off x="6691875" y="5619150"/>
            <a:ext cx="1995000" cy="980999"/>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Shape 1195"/>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a:solidFill>
                  <a:srgbClr val="FFFFFF"/>
                </a:solidFill>
              </a:rPr>
              <a:t>Check Card</a:t>
            </a:r>
          </a:p>
        </p:txBody>
      </p:sp>
      <p:sp>
        <p:nvSpPr>
          <p:cNvPr id="1196" name="Shape 119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68</a:t>
            </a:fld>
            <a:endParaRPr lang="en"/>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Shape 120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Check Card</a:t>
            </a:r>
          </a:p>
        </p:txBody>
      </p:sp>
      <p:sp>
        <p:nvSpPr>
          <p:cNvPr id="1202" name="Shape 120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69</a:t>
            </a:fld>
            <a:endParaRPr lang="en"/>
          </a:p>
        </p:txBody>
      </p:sp>
      <p:pic>
        <p:nvPicPr>
          <p:cNvPr id="1203" name="Shape 1203"/>
          <p:cNvPicPr preferRelativeResize="0"/>
          <p:nvPr/>
        </p:nvPicPr>
        <p:blipFill>
          <a:blip r:embed="rId3">
            <a:alphaModFix/>
          </a:blip>
          <a:stretch>
            <a:fillRect/>
          </a:stretch>
        </p:blipFill>
        <p:spPr>
          <a:xfrm>
            <a:off x="1803522" y="1554825"/>
            <a:ext cx="2736649" cy="5303174"/>
          </a:xfrm>
          <a:prstGeom prst="rect">
            <a:avLst/>
          </a:prstGeom>
          <a:noFill/>
          <a:ln>
            <a:noFill/>
          </a:ln>
        </p:spPr>
      </p:pic>
      <p:pic>
        <p:nvPicPr>
          <p:cNvPr id="1204" name="Shape 1204"/>
          <p:cNvPicPr preferRelativeResize="0"/>
          <p:nvPr/>
        </p:nvPicPr>
        <p:blipFill>
          <a:blip r:embed="rId4">
            <a:alphaModFix/>
          </a:blip>
          <a:stretch>
            <a:fillRect/>
          </a:stretch>
        </p:blipFill>
        <p:spPr>
          <a:xfrm>
            <a:off x="4540162" y="1554825"/>
            <a:ext cx="2800308" cy="530317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marL="457200" lvl="0" indent="-228600" rtl="0">
              <a:spcBef>
                <a:spcPts val="0"/>
              </a:spcBef>
              <a:buAutoNum type="arabicPeriod"/>
            </a:pPr>
            <a:r>
              <a:rPr lang="en"/>
              <a:t>Problems</a:t>
            </a:r>
          </a:p>
        </p:txBody>
      </p:sp>
      <p:sp>
        <p:nvSpPr>
          <p:cNvPr id="95" name="Shape 95"/>
          <p:cNvSpPr txBox="1"/>
          <p:nvPr/>
        </p:nvSpPr>
        <p:spPr>
          <a:xfrm>
            <a:off x="1396800" y="5834325"/>
            <a:ext cx="6350400" cy="8892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2000">
                <a:solidFill>
                  <a:schemeClr val="dk1"/>
                </a:solidFill>
              </a:rPr>
              <a:t>Certificate papers can be </a:t>
            </a:r>
            <a:r>
              <a:rPr lang="en" sz="2000" b="1">
                <a:solidFill>
                  <a:schemeClr val="dk1"/>
                </a:solidFill>
              </a:rPr>
              <a:t>easily get damages (wet, burned, teared…) and could be faked</a:t>
            </a:r>
            <a:r>
              <a:rPr lang="en" sz="2000">
                <a:solidFill>
                  <a:schemeClr val="dk1"/>
                </a:solidFill>
              </a:rPr>
              <a:t>.</a:t>
            </a:r>
          </a:p>
        </p:txBody>
      </p:sp>
      <p:sp>
        <p:nvSpPr>
          <p:cNvPr id="96" name="Shape 96"/>
          <p:cNvSpPr/>
          <p:nvPr/>
        </p:nvSpPr>
        <p:spPr>
          <a:xfrm>
            <a:off x="1374750" y="1770775"/>
            <a:ext cx="889200" cy="889200"/>
          </a:xfrm>
          <a:prstGeom prst="ellipse">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97" name="Shape 97"/>
          <p:cNvSpPr/>
          <p:nvPr/>
        </p:nvSpPr>
        <p:spPr>
          <a:xfrm>
            <a:off x="3209837" y="1770775"/>
            <a:ext cx="889200" cy="889200"/>
          </a:xfrm>
          <a:prstGeom prst="ellipse">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98" name="Shape 98"/>
          <p:cNvSpPr/>
          <p:nvPr/>
        </p:nvSpPr>
        <p:spPr>
          <a:xfrm>
            <a:off x="5044937" y="1770775"/>
            <a:ext cx="889200" cy="889200"/>
          </a:xfrm>
          <a:prstGeom prst="ellipse">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sp>
        <p:nvSpPr>
          <p:cNvPr id="99" name="Shape 99"/>
          <p:cNvSpPr/>
          <p:nvPr/>
        </p:nvSpPr>
        <p:spPr>
          <a:xfrm>
            <a:off x="6880037"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4</a:t>
            </a:r>
          </a:p>
        </p:txBody>
      </p:sp>
      <p:sp>
        <p:nvSpPr>
          <p:cNvPr id="100" name="Shape 10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pic>
        <p:nvPicPr>
          <p:cNvPr id="101" name="Shape 101"/>
          <p:cNvPicPr preferRelativeResize="0"/>
          <p:nvPr/>
        </p:nvPicPr>
        <p:blipFill>
          <a:blip r:embed="rId3">
            <a:alphaModFix/>
          </a:blip>
          <a:stretch>
            <a:fillRect/>
          </a:stretch>
        </p:blipFill>
        <p:spPr>
          <a:xfrm>
            <a:off x="1714500" y="3013100"/>
            <a:ext cx="5715000" cy="21526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Shape 120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Check Card</a:t>
            </a:r>
          </a:p>
        </p:txBody>
      </p:sp>
      <p:sp>
        <p:nvSpPr>
          <p:cNvPr id="1210" name="Shape 121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
        <p:nvSpPr>
          <p:cNvPr id="1211" name="Shape 1211"/>
          <p:cNvSpPr/>
          <p:nvPr/>
        </p:nvSpPr>
        <p:spPr>
          <a:xfrm>
            <a:off x="3478450" y="2588225"/>
            <a:ext cx="4780800" cy="3296999"/>
          </a:xfrm>
          <a:prstGeom prst="roundRect">
            <a:avLst>
              <a:gd name="adj" fmla="val 16667"/>
            </a:avLst>
          </a:prstGeom>
          <a:solidFill>
            <a:srgbClr val="FFE599"/>
          </a:solidFill>
          <a:ln w="19050" cap="flat" cmpd="sng">
            <a:solidFill>
              <a:srgbClr val="BF9000"/>
            </a:solidFill>
            <a:prstDash val="solid"/>
            <a:round/>
            <a:headEnd type="none" w="med" len="med"/>
            <a:tailEnd type="none" w="med" len="med"/>
          </a:ln>
        </p:spPr>
        <p:txBody>
          <a:bodyPr lIns="91425" tIns="91425" rIns="91425" bIns="91425" anchor="ctr" anchorCtr="0">
            <a:noAutofit/>
          </a:bodyPr>
          <a:lstStyle/>
          <a:p>
            <a:pPr algn="ctr" rtl="0">
              <a:spcBef>
                <a:spcPts val="0"/>
              </a:spcBef>
              <a:buNone/>
            </a:pPr>
            <a:r>
              <a:rPr lang="en" sz="2400" b="1"/>
              <a:t>Web Application</a:t>
            </a:r>
          </a:p>
          <a:p>
            <a:pPr algn="ctr" rtl="0">
              <a:spcBef>
                <a:spcPts val="0"/>
              </a:spcBef>
              <a:buNone/>
            </a:pPr>
            <a:endParaRPr sz="2400" b="1"/>
          </a:p>
          <a:p>
            <a:pPr algn="ctr" rtl="0">
              <a:spcBef>
                <a:spcPts val="0"/>
              </a:spcBef>
              <a:buNone/>
            </a:pPr>
            <a:endParaRPr sz="2400" b="1"/>
          </a:p>
          <a:p>
            <a:pPr algn="ctr" rtl="0">
              <a:spcBef>
                <a:spcPts val="0"/>
              </a:spcBef>
              <a:buNone/>
            </a:pPr>
            <a:endParaRPr sz="2400" b="1"/>
          </a:p>
          <a:p>
            <a:pPr algn="ctr" rtl="0">
              <a:spcBef>
                <a:spcPts val="0"/>
              </a:spcBef>
              <a:buNone/>
            </a:pPr>
            <a:endParaRPr sz="2400" b="1"/>
          </a:p>
          <a:p>
            <a:pPr algn="ctr" rtl="0">
              <a:spcBef>
                <a:spcPts val="0"/>
              </a:spcBef>
              <a:buNone/>
            </a:pPr>
            <a:endParaRPr sz="2400" b="1"/>
          </a:p>
          <a:p>
            <a:pPr algn="ctr">
              <a:spcBef>
                <a:spcPts val="0"/>
              </a:spcBef>
              <a:buNone/>
            </a:pPr>
            <a:endParaRPr sz="2400" b="1"/>
          </a:p>
        </p:txBody>
      </p:sp>
      <p:sp>
        <p:nvSpPr>
          <p:cNvPr id="1212" name="Shape 1212"/>
          <p:cNvSpPr/>
          <p:nvPr/>
        </p:nvSpPr>
        <p:spPr>
          <a:xfrm>
            <a:off x="3165225" y="3461975"/>
            <a:ext cx="1978199" cy="1252800"/>
          </a:xfrm>
          <a:prstGeom prst="roundRect">
            <a:avLst>
              <a:gd name="adj" fmla="val 16667"/>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1800" b="1"/>
              <a:t>Web Service</a:t>
            </a:r>
          </a:p>
        </p:txBody>
      </p:sp>
      <p:cxnSp>
        <p:nvCxnSpPr>
          <p:cNvPr id="1213" name="Shape 1213"/>
          <p:cNvCxnSpPr/>
          <p:nvPr/>
        </p:nvCxnSpPr>
        <p:spPr>
          <a:xfrm>
            <a:off x="1247627" y="3832912"/>
            <a:ext cx="1906500" cy="0"/>
          </a:xfrm>
          <a:prstGeom prst="straightConnector1">
            <a:avLst/>
          </a:prstGeom>
          <a:noFill/>
          <a:ln w="38100" cap="flat" cmpd="sng">
            <a:solidFill>
              <a:schemeClr val="dk2"/>
            </a:solidFill>
            <a:prstDash val="solid"/>
            <a:round/>
            <a:headEnd type="none" w="lg" len="lg"/>
            <a:tailEnd type="triangle" w="lg" len="lg"/>
          </a:ln>
        </p:spPr>
      </p:cxnSp>
      <p:cxnSp>
        <p:nvCxnSpPr>
          <p:cNvPr id="1214" name="Shape 1214"/>
          <p:cNvCxnSpPr/>
          <p:nvPr/>
        </p:nvCxnSpPr>
        <p:spPr>
          <a:xfrm rot="10800000">
            <a:off x="1236525" y="4335700"/>
            <a:ext cx="1928699" cy="0"/>
          </a:xfrm>
          <a:prstGeom prst="straightConnector1">
            <a:avLst/>
          </a:prstGeom>
          <a:noFill/>
          <a:ln w="38100" cap="flat" cmpd="sng">
            <a:solidFill>
              <a:schemeClr val="dk2"/>
            </a:solidFill>
            <a:prstDash val="solid"/>
            <a:round/>
            <a:headEnd type="none" w="lg" len="lg"/>
            <a:tailEnd type="triangle" w="lg" len="lg"/>
          </a:ln>
        </p:spPr>
      </p:cxnSp>
      <p:sp>
        <p:nvSpPr>
          <p:cNvPr id="1215" name="Shape 1215"/>
          <p:cNvSpPr txBox="1"/>
          <p:nvPr/>
        </p:nvSpPr>
        <p:spPr>
          <a:xfrm>
            <a:off x="1648550" y="3330075"/>
            <a:ext cx="1483799" cy="395699"/>
          </a:xfrm>
          <a:prstGeom prst="rect">
            <a:avLst/>
          </a:prstGeom>
          <a:noFill/>
          <a:ln>
            <a:noFill/>
          </a:ln>
        </p:spPr>
        <p:txBody>
          <a:bodyPr lIns="91425" tIns="91425" rIns="91425" bIns="91425" anchor="t" anchorCtr="0">
            <a:noAutofit/>
          </a:bodyPr>
          <a:lstStyle/>
          <a:p>
            <a:pPr>
              <a:spcBef>
                <a:spcPts val="0"/>
              </a:spcBef>
              <a:buNone/>
            </a:pPr>
            <a:r>
              <a:rPr lang="en" sz="1800"/>
              <a:t>Check Card</a:t>
            </a:r>
          </a:p>
        </p:txBody>
      </p:sp>
      <p:sp>
        <p:nvSpPr>
          <p:cNvPr id="1216" name="Shape 1216"/>
          <p:cNvSpPr txBox="1"/>
          <p:nvPr/>
        </p:nvSpPr>
        <p:spPr>
          <a:xfrm>
            <a:off x="1763800" y="4418125"/>
            <a:ext cx="989400" cy="395699"/>
          </a:xfrm>
          <a:prstGeom prst="rect">
            <a:avLst/>
          </a:prstGeom>
          <a:noFill/>
          <a:ln>
            <a:noFill/>
          </a:ln>
        </p:spPr>
        <p:txBody>
          <a:bodyPr lIns="91425" tIns="91425" rIns="91425" bIns="91425" anchor="t" anchorCtr="0">
            <a:noAutofit/>
          </a:bodyPr>
          <a:lstStyle/>
          <a:p>
            <a:pPr lvl="0" rtl="0">
              <a:spcBef>
                <a:spcPts val="0"/>
              </a:spcBef>
              <a:buNone/>
            </a:pPr>
            <a:r>
              <a:rPr lang="en" sz="1800"/>
              <a:t>Result</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Shape 122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Check card</a:t>
            </a:r>
          </a:p>
        </p:txBody>
      </p:sp>
      <p:grpSp>
        <p:nvGrpSpPr>
          <p:cNvPr id="1222" name="Shape 1222"/>
          <p:cNvGrpSpPr/>
          <p:nvPr/>
        </p:nvGrpSpPr>
        <p:grpSpPr>
          <a:xfrm>
            <a:off x="643985" y="3483170"/>
            <a:ext cx="1238445" cy="1270154"/>
            <a:chOff x="6962635" y="1122320"/>
            <a:chExt cx="1238445" cy="1270154"/>
          </a:xfrm>
        </p:grpSpPr>
        <p:grpSp>
          <p:nvGrpSpPr>
            <p:cNvPr id="1223" name="Shape 1223"/>
            <p:cNvGrpSpPr/>
            <p:nvPr/>
          </p:nvGrpSpPr>
          <p:grpSpPr>
            <a:xfrm rot="-880933">
              <a:off x="7025919" y="1252736"/>
              <a:ext cx="1111877" cy="642612"/>
              <a:chOff x="6437825" y="1680725"/>
              <a:chExt cx="1635599" cy="945300"/>
            </a:xfrm>
          </p:grpSpPr>
          <p:sp>
            <p:nvSpPr>
              <p:cNvPr id="1224" name="Shape 1224"/>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25" name="Shape 1225"/>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226" name="Shape 1226"/>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227" name="Shape 1227"/>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1228" name="Shape 1228"/>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grpSp>
        <p:nvGrpSpPr>
          <p:cNvPr id="1229" name="Shape 1229"/>
          <p:cNvGrpSpPr/>
          <p:nvPr/>
        </p:nvGrpSpPr>
        <p:grpSpPr>
          <a:xfrm>
            <a:off x="2787675" y="3235550"/>
            <a:ext cx="1238400" cy="1565500"/>
            <a:chOff x="5877075" y="5113675"/>
            <a:chExt cx="1238400" cy="1565500"/>
          </a:xfrm>
        </p:grpSpPr>
        <p:pic>
          <p:nvPicPr>
            <p:cNvPr id="1230" name="Shape 1230"/>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31" name="Shape 1231"/>
            <p:cNvSpPr txBox="1"/>
            <p:nvPr/>
          </p:nvSpPr>
          <p:spPr>
            <a:xfrm>
              <a:off x="5877075" y="6321275"/>
              <a:ext cx="1238400" cy="357900"/>
            </a:xfrm>
            <a:prstGeom prst="rect">
              <a:avLst/>
            </a:prstGeom>
            <a:noFill/>
            <a:ln>
              <a:noFill/>
            </a:ln>
          </p:spPr>
          <p:txBody>
            <a:bodyPr lIns="91425" tIns="91425" rIns="91425" bIns="91425" anchor="t" anchorCtr="0">
              <a:noAutofit/>
            </a:bodyPr>
            <a:lstStyle/>
            <a:p>
              <a:pPr lvl="0" algn="ctr" rtl="0">
                <a:spcBef>
                  <a:spcPts val="0"/>
                </a:spcBef>
                <a:buNone/>
              </a:pPr>
              <a:r>
                <a:rPr lang="en"/>
                <a:t>Checker App</a:t>
              </a:r>
            </a:p>
          </p:txBody>
        </p:sp>
      </p:grpSp>
      <p:sp>
        <p:nvSpPr>
          <p:cNvPr id="1232" name="Shape 1232"/>
          <p:cNvSpPr/>
          <p:nvPr/>
        </p:nvSpPr>
        <p:spPr>
          <a:xfrm>
            <a:off x="2216775" y="3653550"/>
            <a:ext cx="570900" cy="293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33" name="Shape 1233"/>
          <p:cNvSpPr/>
          <p:nvPr/>
        </p:nvSpPr>
        <p:spPr>
          <a:xfrm>
            <a:off x="3987419" y="3599250"/>
            <a:ext cx="704399" cy="4026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34" name="Shape 1234"/>
          <p:cNvSpPr/>
          <p:nvPr/>
        </p:nvSpPr>
        <p:spPr>
          <a:xfrm>
            <a:off x="4985400" y="2740100"/>
            <a:ext cx="108899" cy="27401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35" name="Shape 1235"/>
          <p:cNvSpPr/>
          <p:nvPr/>
        </p:nvSpPr>
        <p:spPr>
          <a:xfrm>
            <a:off x="5357375" y="2802025"/>
            <a:ext cx="402600" cy="402600"/>
          </a:xfrm>
          <a:prstGeom prst="rect">
            <a:avLst/>
          </a:prstGeom>
          <a:solidFill>
            <a:schemeClr val="accen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36" name="Shape 1236"/>
          <p:cNvSpPr txBox="1"/>
          <p:nvPr/>
        </p:nvSpPr>
        <p:spPr>
          <a:xfrm>
            <a:off x="5961125" y="2771075"/>
            <a:ext cx="2012399" cy="433500"/>
          </a:xfrm>
          <a:prstGeom prst="rect">
            <a:avLst/>
          </a:prstGeom>
          <a:noFill/>
          <a:ln>
            <a:noFill/>
          </a:ln>
        </p:spPr>
        <p:txBody>
          <a:bodyPr lIns="91425" tIns="91425" rIns="91425" bIns="91425" anchor="t" anchorCtr="0">
            <a:noAutofit/>
          </a:bodyPr>
          <a:lstStyle/>
          <a:p>
            <a:pPr>
              <a:spcBef>
                <a:spcPts val="0"/>
              </a:spcBef>
              <a:buNone/>
            </a:pPr>
            <a:r>
              <a:rPr lang="en" sz="1800" b="1"/>
              <a:t>Valid card</a:t>
            </a:r>
          </a:p>
        </p:txBody>
      </p:sp>
      <p:sp>
        <p:nvSpPr>
          <p:cNvPr id="1237" name="Shape 1237"/>
          <p:cNvSpPr/>
          <p:nvPr/>
        </p:nvSpPr>
        <p:spPr>
          <a:xfrm>
            <a:off x="5357375" y="3483150"/>
            <a:ext cx="402600" cy="402600"/>
          </a:xfrm>
          <a:prstGeom prst="rect">
            <a:avLst/>
          </a:prstGeom>
          <a:solidFill>
            <a:srgbClr val="FFD966"/>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38" name="Shape 1238"/>
          <p:cNvSpPr txBox="1"/>
          <p:nvPr/>
        </p:nvSpPr>
        <p:spPr>
          <a:xfrm>
            <a:off x="5961125" y="3452200"/>
            <a:ext cx="2538900" cy="433500"/>
          </a:xfrm>
          <a:prstGeom prst="rect">
            <a:avLst/>
          </a:prstGeom>
          <a:noFill/>
          <a:ln>
            <a:noFill/>
          </a:ln>
        </p:spPr>
        <p:txBody>
          <a:bodyPr lIns="91425" tIns="91425" rIns="91425" bIns="91425" anchor="t" anchorCtr="0">
            <a:noAutofit/>
          </a:bodyPr>
          <a:lstStyle/>
          <a:p>
            <a:pPr lvl="0" rtl="0">
              <a:spcBef>
                <a:spcPts val="0"/>
              </a:spcBef>
              <a:buNone/>
            </a:pPr>
            <a:r>
              <a:rPr lang="en" sz="1800" b="1"/>
              <a:t>Nearly expired card</a:t>
            </a:r>
          </a:p>
        </p:txBody>
      </p:sp>
      <p:sp>
        <p:nvSpPr>
          <p:cNvPr id="1239" name="Shape 1239"/>
          <p:cNvSpPr/>
          <p:nvPr/>
        </p:nvSpPr>
        <p:spPr>
          <a:xfrm>
            <a:off x="5357375" y="4195225"/>
            <a:ext cx="402600" cy="402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40" name="Shape 1240"/>
          <p:cNvSpPr txBox="1"/>
          <p:nvPr/>
        </p:nvSpPr>
        <p:spPr>
          <a:xfrm>
            <a:off x="5961125" y="4164275"/>
            <a:ext cx="2538900" cy="433500"/>
          </a:xfrm>
          <a:prstGeom prst="rect">
            <a:avLst/>
          </a:prstGeom>
          <a:noFill/>
          <a:ln>
            <a:noFill/>
          </a:ln>
        </p:spPr>
        <p:txBody>
          <a:bodyPr lIns="91425" tIns="91425" rIns="91425" bIns="91425" anchor="t" anchorCtr="0">
            <a:noAutofit/>
          </a:bodyPr>
          <a:lstStyle/>
          <a:p>
            <a:pPr lvl="0" rtl="0">
              <a:spcBef>
                <a:spcPts val="0"/>
              </a:spcBef>
              <a:buNone/>
            </a:pPr>
            <a:r>
              <a:rPr lang="en" sz="1800" b="1"/>
              <a:t>Expired card</a:t>
            </a:r>
          </a:p>
        </p:txBody>
      </p:sp>
      <p:sp>
        <p:nvSpPr>
          <p:cNvPr id="1241" name="Shape 1241"/>
          <p:cNvSpPr/>
          <p:nvPr/>
        </p:nvSpPr>
        <p:spPr>
          <a:xfrm>
            <a:off x="5357375" y="4938250"/>
            <a:ext cx="402600" cy="402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42" name="Shape 1242"/>
          <p:cNvSpPr txBox="1"/>
          <p:nvPr/>
        </p:nvSpPr>
        <p:spPr>
          <a:xfrm>
            <a:off x="5961125" y="4907300"/>
            <a:ext cx="2538900" cy="433500"/>
          </a:xfrm>
          <a:prstGeom prst="rect">
            <a:avLst/>
          </a:prstGeom>
          <a:noFill/>
          <a:ln>
            <a:noFill/>
          </a:ln>
        </p:spPr>
        <p:txBody>
          <a:bodyPr lIns="91425" tIns="91425" rIns="91425" bIns="91425" anchor="t" anchorCtr="0">
            <a:noAutofit/>
          </a:bodyPr>
          <a:lstStyle/>
          <a:p>
            <a:pPr lvl="0" rtl="0">
              <a:spcBef>
                <a:spcPts val="0"/>
              </a:spcBef>
              <a:buNone/>
            </a:pPr>
            <a:r>
              <a:rPr lang="en" sz="1800" b="1"/>
              <a:t>Invalid card</a:t>
            </a:r>
          </a:p>
        </p:txBody>
      </p:sp>
      <p:sp>
        <p:nvSpPr>
          <p:cNvPr id="1243" name="Shape 124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Shape 124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Check card</a:t>
            </a:r>
          </a:p>
        </p:txBody>
      </p:sp>
      <p:grpSp>
        <p:nvGrpSpPr>
          <p:cNvPr id="1249" name="Shape 1249"/>
          <p:cNvGrpSpPr/>
          <p:nvPr/>
        </p:nvGrpSpPr>
        <p:grpSpPr>
          <a:xfrm>
            <a:off x="210535" y="2771045"/>
            <a:ext cx="1238445" cy="1270154"/>
            <a:chOff x="6962635" y="1122320"/>
            <a:chExt cx="1238445" cy="1270154"/>
          </a:xfrm>
        </p:grpSpPr>
        <p:grpSp>
          <p:nvGrpSpPr>
            <p:cNvPr id="1250" name="Shape 1250"/>
            <p:cNvGrpSpPr/>
            <p:nvPr/>
          </p:nvGrpSpPr>
          <p:grpSpPr>
            <a:xfrm rot="-880933">
              <a:off x="7025919" y="1252736"/>
              <a:ext cx="1111877" cy="642612"/>
              <a:chOff x="6437825" y="1680725"/>
              <a:chExt cx="1635599" cy="945300"/>
            </a:xfrm>
          </p:grpSpPr>
          <p:sp>
            <p:nvSpPr>
              <p:cNvPr id="1251" name="Shape 1251"/>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2" name="Shape 1252"/>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253" name="Shape 1253"/>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254" name="Shape 1254"/>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1255" name="Shape 1255"/>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grpSp>
        <p:nvGrpSpPr>
          <p:cNvPr id="1256" name="Shape 1256"/>
          <p:cNvGrpSpPr/>
          <p:nvPr/>
        </p:nvGrpSpPr>
        <p:grpSpPr>
          <a:xfrm>
            <a:off x="2354225" y="2523425"/>
            <a:ext cx="1238400" cy="1565500"/>
            <a:chOff x="5877075" y="5113675"/>
            <a:chExt cx="1238400" cy="1565500"/>
          </a:xfrm>
        </p:grpSpPr>
        <p:pic>
          <p:nvPicPr>
            <p:cNvPr id="1257" name="Shape 1257"/>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58" name="Shape 1258"/>
            <p:cNvSpPr txBox="1"/>
            <p:nvPr/>
          </p:nvSpPr>
          <p:spPr>
            <a:xfrm>
              <a:off x="5877075" y="6321275"/>
              <a:ext cx="1238400" cy="357900"/>
            </a:xfrm>
            <a:prstGeom prst="rect">
              <a:avLst/>
            </a:prstGeom>
            <a:noFill/>
            <a:ln>
              <a:noFill/>
            </a:ln>
          </p:spPr>
          <p:txBody>
            <a:bodyPr lIns="91425" tIns="91425" rIns="91425" bIns="91425" anchor="t" anchorCtr="0">
              <a:noAutofit/>
            </a:bodyPr>
            <a:lstStyle/>
            <a:p>
              <a:pPr lvl="0" algn="ctr" rtl="0">
                <a:spcBef>
                  <a:spcPts val="0"/>
                </a:spcBef>
                <a:buNone/>
              </a:pPr>
              <a:r>
                <a:rPr lang="en"/>
                <a:t>Checker App</a:t>
              </a:r>
            </a:p>
          </p:txBody>
        </p:sp>
      </p:grpSp>
      <p:sp>
        <p:nvSpPr>
          <p:cNvPr id="1259" name="Shape 1259"/>
          <p:cNvSpPr/>
          <p:nvPr/>
        </p:nvSpPr>
        <p:spPr>
          <a:xfrm>
            <a:off x="1783325" y="2941425"/>
            <a:ext cx="570900" cy="293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60" name="Shape 1260"/>
          <p:cNvSpPr txBox="1"/>
          <p:nvPr/>
        </p:nvSpPr>
        <p:spPr>
          <a:xfrm>
            <a:off x="1565675" y="2570025"/>
            <a:ext cx="1006199" cy="371400"/>
          </a:xfrm>
          <a:prstGeom prst="rect">
            <a:avLst/>
          </a:prstGeom>
          <a:noFill/>
          <a:ln>
            <a:noFill/>
          </a:ln>
        </p:spPr>
        <p:txBody>
          <a:bodyPr lIns="91425" tIns="91425" rIns="91425" bIns="91425" anchor="t" anchorCtr="0">
            <a:noAutofit/>
          </a:bodyPr>
          <a:lstStyle/>
          <a:p>
            <a:pPr>
              <a:spcBef>
                <a:spcPts val="0"/>
              </a:spcBef>
              <a:buNone/>
            </a:pPr>
            <a:r>
              <a:rPr lang="en" b="1"/>
              <a:t>Read ID</a:t>
            </a:r>
          </a:p>
        </p:txBody>
      </p:sp>
      <p:sp>
        <p:nvSpPr>
          <p:cNvPr id="1261" name="Shape 126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72</a:t>
            </a:fld>
            <a:endParaRPr lang="en"/>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Shape 126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grpSp>
        <p:nvGrpSpPr>
          <p:cNvPr id="1267" name="Shape 1267"/>
          <p:cNvGrpSpPr/>
          <p:nvPr/>
        </p:nvGrpSpPr>
        <p:grpSpPr>
          <a:xfrm>
            <a:off x="210535" y="2771045"/>
            <a:ext cx="1238445" cy="1270154"/>
            <a:chOff x="6962635" y="1122320"/>
            <a:chExt cx="1238445" cy="1270154"/>
          </a:xfrm>
        </p:grpSpPr>
        <p:grpSp>
          <p:nvGrpSpPr>
            <p:cNvPr id="1268" name="Shape 1268"/>
            <p:cNvGrpSpPr/>
            <p:nvPr/>
          </p:nvGrpSpPr>
          <p:grpSpPr>
            <a:xfrm rot="-880933">
              <a:off x="7025919" y="1252736"/>
              <a:ext cx="1111877" cy="642612"/>
              <a:chOff x="6437825" y="1680725"/>
              <a:chExt cx="1635599" cy="945300"/>
            </a:xfrm>
          </p:grpSpPr>
          <p:sp>
            <p:nvSpPr>
              <p:cNvPr id="1269" name="Shape 1269"/>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70" name="Shape 1270"/>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271" name="Shape 1271"/>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272" name="Shape 1272"/>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1273" name="Shape 1273"/>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grpSp>
        <p:nvGrpSpPr>
          <p:cNvPr id="1274" name="Shape 1274"/>
          <p:cNvGrpSpPr/>
          <p:nvPr/>
        </p:nvGrpSpPr>
        <p:grpSpPr>
          <a:xfrm>
            <a:off x="2354225" y="2523425"/>
            <a:ext cx="1238400" cy="1565500"/>
            <a:chOff x="5877075" y="5113675"/>
            <a:chExt cx="1238400" cy="1565500"/>
          </a:xfrm>
        </p:grpSpPr>
        <p:pic>
          <p:nvPicPr>
            <p:cNvPr id="1275" name="Shape 1275"/>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76" name="Shape 1276"/>
            <p:cNvSpPr txBox="1"/>
            <p:nvPr/>
          </p:nvSpPr>
          <p:spPr>
            <a:xfrm>
              <a:off x="5877075" y="6321275"/>
              <a:ext cx="1238400" cy="357900"/>
            </a:xfrm>
            <a:prstGeom prst="rect">
              <a:avLst/>
            </a:prstGeom>
            <a:noFill/>
            <a:ln>
              <a:noFill/>
            </a:ln>
          </p:spPr>
          <p:txBody>
            <a:bodyPr lIns="91425" tIns="91425" rIns="91425" bIns="91425" anchor="t" anchorCtr="0">
              <a:noAutofit/>
            </a:bodyPr>
            <a:lstStyle/>
            <a:p>
              <a:pPr lvl="0" algn="ctr" rtl="0">
                <a:spcBef>
                  <a:spcPts val="0"/>
                </a:spcBef>
                <a:buNone/>
              </a:pPr>
              <a:r>
                <a:rPr lang="en"/>
                <a:t>Checker App</a:t>
              </a:r>
            </a:p>
          </p:txBody>
        </p:sp>
      </p:grpSp>
      <p:sp>
        <p:nvSpPr>
          <p:cNvPr id="1277" name="Shape 1277"/>
          <p:cNvSpPr/>
          <p:nvPr/>
        </p:nvSpPr>
        <p:spPr>
          <a:xfrm>
            <a:off x="1783325" y="2941425"/>
            <a:ext cx="570900" cy="293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78" name="Shape 1278"/>
          <p:cNvSpPr txBox="1"/>
          <p:nvPr/>
        </p:nvSpPr>
        <p:spPr>
          <a:xfrm>
            <a:off x="1565675" y="2570025"/>
            <a:ext cx="1006199" cy="371400"/>
          </a:xfrm>
          <a:prstGeom prst="rect">
            <a:avLst/>
          </a:prstGeom>
          <a:noFill/>
          <a:ln>
            <a:noFill/>
          </a:ln>
        </p:spPr>
        <p:txBody>
          <a:bodyPr lIns="91425" tIns="91425" rIns="91425" bIns="91425" anchor="t" anchorCtr="0">
            <a:noAutofit/>
          </a:bodyPr>
          <a:lstStyle/>
          <a:p>
            <a:pPr lvl="0" rtl="0">
              <a:spcBef>
                <a:spcPts val="0"/>
              </a:spcBef>
              <a:buNone/>
            </a:pPr>
            <a:r>
              <a:rPr lang="en" b="1"/>
              <a:t>Read ID</a:t>
            </a:r>
          </a:p>
        </p:txBody>
      </p:sp>
      <p:grpSp>
        <p:nvGrpSpPr>
          <p:cNvPr id="1279" name="Shape 1279"/>
          <p:cNvGrpSpPr/>
          <p:nvPr/>
        </p:nvGrpSpPr>
        <p:grpSpPr>
          <a:xfrm>
            <a:off x="3777622" y="1815654"/>
            <a:ext cx="5278965" cy="4592890"/>
            <a:chOff x="5347175" y="1815525"/>
            <a:chExt cx="3445799" cy="1680899"/>
          </a:xfrm>
        </p:grpSpPr>
        <p:sp>
          <p:nvSpPr>
            <p:cNvPr id="1280" name="Shape 1280"/>
            <p:cNvSpPr/>
            <p:nvPr/>
          </p:nvSpPr>
          <p:spPr>
            <a:xfrm>
              <a:off x="5347175" y="1815525"/>
              <a:ext cx="3445799" cy="1680899"/>
            </a:xfrm>
            <a:prstGeom prst="roundRect">
              <a:avLst>
                <a:gd name="adj" fmla="val 16667"/>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81" name="Shape 1281"/>
            <p:cNvSpPr txBox="1"/>
            <p:nvPr/>
          </p:nvSpPr>
          <p:spPr>
            <a:xfrm>
              <a:off x="5981675" y="1926575"/>
              <a:ext cx="2176800" cy="357900"/>
            </a:xfrm>
            <a:prstGeom prst="rect">
              <a:avLst/>
            </a:prstGeom>
            <a:solidFill>
              <a:srgbClr val="D9EAD3"/>
            </a:solidFill>
            <a:ln>
              <a:noFill/>
            </a:ln>
          </p:spPr>
          <p:txBody>
            <a:bodyPr lIns="91425" tIns="91425" rIns="91425" bIns="91425" anchor="t" anchorCtr="0">
              <a:noAutofit/>
            </a:bodyPr>
            <a:lstStyle/>
            <a:p>
              <a:pPr lvl="0" algn="ctr" rtl="0">
                <a:spcBef>
                  <a:spcPts val="0"/>
                </a:spcBef>
                <a:buNone/>
              </a:pPr>
              <a:r>
                <a:rPr lang="en" sz="1800" b="1"/>
                <a:t>Web Service</a:t>
              </a:r>
            </a:p>
          </p:txBody>
        </p:sp>
      </p:grpSp>
      <p:sp>
        <p:nvSpPr>
          <p:cNvPr id="1282" name="Shape 1282"/>
          <p:cNvSpPr/>
          <p:nvPr/>
        </p:nvSpPr>
        <p:spPr>
          <a:xfrm>
            <a:off x="3421250" y="2941425"/>
            <a:ext cx="867000" cy="293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83" name="Shape 128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73</a:t>
            </a:fld>
            <a:endParaRPr lang="en"/>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Shape 128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grpSp>
        <p:nvGrpSpPr>
          <p:cNvPr id="1289" name="Shape 1289"/>
          <p:cNvGrpSpPr/>
          <p:nvPr/>
        </p:nvGrpSpPr>
        <p:grpSpPr>
          <a:xfrm>
            <a:off x="210535" y="2771045"/>
            <a:ext cx="1238445" cy="1270154"/>
            <a:chOff x="6962635" y="1122320"/>
            <a:chExt cx="1238445" cy="1270154"/>
          </a:xfrm>
        </p:grpSpPr>
        <p:grpSp>
          <p:nvGrpSpPr>
            <p:cNvPr id="1290" name="Shape 1290"/>
            <p:cNvGrpSpPr/>
            <p:nvPr/>
          </p:nvGrpSpPr>
          <p:grpSpPr>
            <a:xfrm rot="-880933">
              <a:off x="7025919" y="1252736"/>
              <a:ext cx="1111877" cy="642612"/>
              <a:chOff x="6437825" y="1680725"/>
              <a:chExt cx="1635599" cy="945300"/>
            </a:xfrm>
          </p:grpSpPr>
          <p:sp>
            <p:nvSpPr>
              <p:cNvPr id="1291" name="Shape 1291"/>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92" name="Shape 1292"/>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293" name="Shape 1293"/>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294" name="Shape 1294"/>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1295" name="Shape 1295"/>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grpSp>
        <p:nvGrpSpPr>
          <p:cNvPr id="1296" name="Shape 1296"/>
          <p:cNvGrpSpPr/>
          <p:nvPr/>
        </p:nvGrpSpPr>
        <p:grpSpPr>
          <a:xfrm>
            <a:off x="2354225" y="2523425"/>
            <a:ext cx="1238400" cy="1565500"/>
            <a:chOff x="5877075" y="5113675"/>
            <a:chExt cx="1238400" cy="1565500"/>
          </a:xfrm>
        </p:grpSpPr>
        <p:pic>
          <p:nvPicPr>
            <p:cNvPr id="1297" name="Shape 1297"/>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98" name="Shape 1298"/>
            <p:cNvSpPr txBox="1"/>
            <p:nvPr/>
          </p:nvSpPr>
          <p:spPr>
            <a:xfrm>
              <a:off x="5877075" y="6321275"/>
              <a:ext cx="1238400" cy="357900"/>
            </a:xfrm>
            <a:prstGeom prst="rect">
              <a:avLst/>
            </a:prstGeom>
            <a:noFill/>
            <a:ln>
              <a:noFill/>
            </a:ln>
          </p:spPr>
          <p:txBody>
            <a:bodyPr lIns="91425" tIns="91425" rIns="91425" bIns="91425" anchor="t" anchorCtr="0">
              <a:noAutofit/>
            </a:bodyPr>
            <a:lstStyle/>
            <a:p>
              <a:pPr lvl="0" algn="ctr" rtl="0">
                <a:spcBef>
                  <a:spcPts val="0"/>
                </a:spcBef>
                <a:buNone/>
              </a:pPr>
              <a:r>
                <a:rPr lang="en"/>
                <a:t>Checker App</a:t>
              </a:r>
            </a:p>
          </p:txBody>
        </p:sp>
      </p:grpSp>
      <p:sp>
        <p:nvSpPr>
          <p:cNvPr id="1299" name="Shape 1299"/>
          <p:cNvSpPr/>
          <p:nvPr/>
        </p:nvSpPr>
        <p:spPr>
          <a:xfrm>
            <a:off x="1783325" y="2941425"/>
            <a:ext cx="570900" cy="293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00" name="Shape 1300"/>
          <p:cNvSpPr txBox="1"/>
          <p:nvPr/>
        </p:nvSpPr>
        <p:spPr>
          <a:xfrm>
            <a:off x="1565675" y="2570025"/>
            <a:ext cx="1006199" cy="371400"/>
          </a:xfrm>
          <a:prstGeom prst="rect">
            <a:avLst/>
          </a:prstGeom>
          <a:noFill/>
          <a:ln>
            <a:noFill/>
          </a:ln>
        </p:spPr>
        <p:txBody>
          <a:bodyPr lIns="91425" tIns="91425" rIns="91425" bIns="91425" anchor="t" anchorCtr="0">
            <a:noAutofit/>
          </a:bodyPr>
          <a:lstStyle/>
          <a:p>
            <a:pPr lvl="0" rtl="0">
              <a:spcBef>
                <a:spcPts val="0"/>
              </a:spcBef>
              <a:buNone/>
            </a:pPr>
            <a:r>
              <a:rPr lang="en" b="1"/>
              <a:t>Read ID</a:t>
            </a:r>
          </a:p>
        </p:txBody>
      </p:sp>
      <p:grpSp>
        <p:nvGrpSpPr>
          <p:cNvPr id="1301" name="Shape 1301"/>
          <p:cNvGrpSpPr/>
          <p:nvPr/>
        </p:nvGrpSpPr>
        <p:grpSpPr>
          <a:xfrm>
            <a:off x="3777622" y="1815654"/>
            <a:ext cx="5278965" cy="4592890"/>
            <a:chOff x="5347175" y="1815525"/>
            <a:chExt cx="3445799" cy="1680899"/>
          </a:xfrm>
        </p:grpSpPr>
        <p:sp>
          <p:nvSpPr>
            <p:cNvPr id="1302" name="Shape 1302"/>
            <p:cNvSpPr/>
            <p:nvPr/>
          </p:nvSpPr>
          <p:spPr>
            <a:xfrm>
              <a:off x="5347175" y="1815525"/>
              <a:ext cx="3445799" cy="1680899"/>
            </a:xfrm>
            <a:prstGeom prst="roundRect">
              <a:avLst>
                <a:gd name="adj" fmla="val 16667"/>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03" name="Shape 1303"/>
            <p:cNvSpPr txBox="1"/>
            <p:nvPr/>
          </p:nvSpPr>
          <p:spPr>
            <a:xfrm>
              <a:off x="5981675" y="1926575"/>
              <a:ext cx="2176800" cy="357900"/>
            </a:xfrm>
            <a:prstGeom prst="rect">
              <a:avLst/>
            </a:prstGeom>
            <a:solidFill>
              <a:srgbClr val="D9EAD3"/>
            </a:solidFill>
            <a:ln>
              <a:noFill/>
            </a:ln>
          </p:spPr>
          <p:txBody>
            <a:bodyPr lIns="91425" tIns="91425" rIns="91425" bIns="91425" anchor="t" anchorCtr="0">
              <a:noAutofit/>
            </a:bodyPr>
            <a:lstStyle/>
            <a:p>
              <a:pPr lvl="0" algn="ctr" rtl="0">
                <a:spcBef>
                  <a:spcPts val="0"/>
                </a:spcBef>
                <a:buNone/>
              </a:pPr>
              <a:r>
                <a:rPr lang="en" sz="1800" b="1"/>
                <a:t>Web Service</a:t>
              </a:r>
            </a:p>
          </p:txBody>
        </p:sp>
      </p:grpSp>
      <p:sp>
        <p:nvSpPr>
          <p:cNvPr id="1304" name="Shape 1304"/>
          <p:cNvSpPr/>
          <p:nvPr/>
        </p:nvSpPr>
        <p:spPr>
          <a:xfrm>
            <a:off x="3421250" y="2941425"/>
            <a:ext cx="867000" cy="293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305" name="Shape 1305"/>
          <p:cNvGrpSpPr/>
          <p:nvPr/>
        </p:nvGrpSpPr>
        <p:grpSpPr>
          <a:xfrm>
            <a:off x="4381200" y="2749862"/>
            <a:ext cx="1814399" cy="677124"/>
            <a:chOff x="4336150" y="2394850"/>
            <a:chExt cx="1814399" cy="677124"/>
          </a:xfrm>
        </p:grpSpPr>
        <p:sp>
          <p:nvSpPr>
            <p:cNvPr id="1306" name="Shape 1306"/>
            <p:cNvSpPr/>
            <p:nvPr/>
          </p:nvSpPr>
          <p:spPr>
            <a:xfrm>
              <a:off x="4336150" y="2708975"/>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A1B2C</a:t>
              </a:r>
            </a:p>
          </p:txBody>
        </p:sp>
        <p:sp>
          <p:nvSpPr>
            <p:cNvPr id="1307" name="Shape 1307"/>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a:t>
              </a:r>
            </a:p>
          </p:txBody>
        </p:sp>
      </p:grpSp>
      <p:grpSp>
        <p:nvGrpSpPr>
          <p:cNvPr id="1308" name="Shape 1308"/>
          <p:cNvGrpSpPr/>
          <p:nvPr/>
        </p:nvGrpSpPr>
        <p:grpSpPr>
          <a:xfrm>
            <a:off x="5655150" y="3823000"/>
            <a:ext cx="1814399" cy="918925"/>
            <a:chOff x="4336150" y="2394850"/>
            <a:chExt cx="1814399" cy="918925"/>
          </a:xfrm>
        </p:grpSpPr>
        <p:sp>
          <p:nvSpPr>
            <p:cNvPr id="1309" name="Shape 1309"/>
            <p:cNvSpPr/>
            <p:nvPr/>
          </p:nvSpPr>
          <p:spPr>
            <a:xfrm>
              <a:off x="4336150" y="2708975"/>
              <a:ext cx="1814399" cy="6048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ActivatedDate</a:t>
              </a:r>
            </a:p>
            <a:p>
              <a:pPr lvl="0" rtl="0">
                <a:spcBef>
                  <a:spcPts val="0"/>
                </a:spcBef>
                <a:buNone/>
              </a:pPr>
              <a:r>
                <a:rPr lang="en"/>
                <a:t>DeactivatedDate</a:t>
              </a:r>
            </a:p>
          </p:txBody>
        </p:sp>
        <p:sp>
          <p:nvSpPr>
            <p:cNvPr id="1310" name="Shape 131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CardInstance</a:t>
              </a:r>
            </a:p>
          </p:txBody>
        </p:sp>
      </p:grpSp>
      <p:grpSp>
        <p:nvGrpSpPr>
          <p:cNvPr id="1311" name="Shape 1311"/>
          <p:cNvGrpSpPr/>
          <p:nvPr/>
        </p:nvGrpSpPr>
        <p:grpSpPr>
          <a:xfrm>
            <a:off x="4167212" y="5267575"/>
            <a:ext cx="1814399" cy="677124"/>
            <a:chOff x="4336150" y="2394850"/>
            <a:chExt cx="1814399" cy="677124"/>
          </a:xfrm>
        </p:grpSpPr>
        <p:sp>
          <p:nvSpPr>
            <p:cNvPr id="1312" name="Shape 1312"/>
            <p:cNvSpPr/>
            <p:nvPr/>
          </p:nvSpPr>
          <p:spPr>
            <a:xfrm>
              <a:off x="4336150" y="2708975"/>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Nguyễn Văn A</a:t>
              </a:r>
            </a:p>
          </p:txBody>
        </p:sp>
        <p:sp>
          <p:nvSpPr>
            <p:cNvPr id="1313" name="Shape 1313"/>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Customer</a:t>
              </a:r>
            </a:p>
          </p:txBody>
        </p:sp>
      </p:grpSp>
      <p:grpSp>
        <p:nvGrpSpPr>
          <p:cNvPr id="1314" name="Shape 1314"/>
          <p:cNvGrpSpPr/>
          <p:nvPr/>
        </p:nvGrpSpPr>
        <p:grpSpPr>
          <a:xfrm>
            <a:off x="6993487" y="5267575"/>
            <a:ext cx="1814412" cy="903625"/>
            <a:chOff x="4336150" y="2394850"/>
            <a:chExt cx="1814412" cy="903625"/>
          </a:xfrm>
        </p:grpSpPr>
        <p:sp>
          <p:nvSpPr>
            <p:cNvPr id="1315" name="Shape 1315"/>
            <p:cNvSpPr/>
            <p:nvPr/>
          </p:nvSpPr>
          <p:spPr>
            <a:xfrm>
              <a:off x="4336162" y="2708975"/>
              <a:ext cx="1814399" cy="589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a:t>HD0123</a:t>
              </a:r>
            </a:p>
            <a:p>
              <a:pPr lvl="0" rtl="0">
                <a:spcBef>
                  <a:spcPts val="0"/>
                </a:spcBef>
                <a:buNone/>
              </a:pPr>
              <a:r>
                <a:rPr lang="en"/>
                <a:t>Ready</a:t>
              </a:r>
            </a:p>
          </p:txBody>
        </p:sp>
        <p:sp>
          <p:nvSpPr>
            <p:cNvPr id="1316" name="Shape 1316"/>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Contract</a:t>
              </a:r>
            </a:p>
          </p:txBody>
        </p:sp>
      </p:grpSp>
      <p:cxnSp>
        <p:nvCxnSpPr>
          <p:cNvPr id="1317" name="Shape 1317"/>
          <p:cNvCxnSpPr>
            <a:stCxn id="1307" idx="3"/>
            <a:endCxn id="1310" idx="0"/>
          </p:cNvCxnSpPr>
          <p:nvPr/>
        </p:nvCxnSpPr>
        <p:spPr>
          <a:xfrm>
            <a:off x="6195599" y="2931362"/>
            <a:ext cx="366899" cy="891600"/>
          </a:xfrm>
          <a:prstGeom prst="bentConnector2">
            <a:avLst/>
          </a:prstGeom>
          <a:noFill/>
          <a:ln w="38100" cap="flat" cmpd="sng">
            <a:solidFill>
              <a:srgbClr val="FF0000"/>
            </a:solidFill>
            <a:prstDash val="solid"/>
            <a:round/>
            <a:headEnd type="none" w="lg" len="lg"/>
            <a:tailEnd type="none" w="lg" len="lg"/>
          </a:ln>
        </p:spPr>
      </p:cxnSp>
      <p:cxnSp>
        <p:nvCxnSpPr>
          <p:cNvPr id="1318" name="Shape 1318"/>
          <p:cNvCxnSpPr>
            <a:stCxn id="1310" idx="1"/>
            <a:endCxn id="1313" idx="0"/>
          </p:cNvCxnSpPr>
          <p:nvPr/>
        </p:nvCxnSpPr>
        <p:spPr>
          <a:xfrm flipH="1">
            <a:off x="5074350" y="4004500"/>
            <a:ext cx="580800" cy="1263000"/>
          </a:xfrm>
          <a:prstGeom prst="bentConnector2">
            <a:avLst/>
          </a:prstGeom>
          <a:noFill/>
          <a:ln w="19050" cap="flat" cmpd="sng">
            <a:solidFill>
              <a:schemeClr val="dk2"/>
            </a:solidFill>
            <a:prstDash val="solid"/>
            <a:round/>
            <a:headEnd type="none" w="lg" len="lg"/>
            <a:tailEnd type="none" w="lg" len="lg"/>
          </a:ln>
        </p:spPr>
      </p:cxnSp>
      <p:cxnSp>
        <p:nvCxnSpPr>
          <p:cNvPr id="1319" name="Shape 1319"/>
          <p:cNvCxnSpPr>
            <a:stCxn id="1310" idx="3"/>
            <a:endCxn id="1316" idx="0"/>
          </p:cNvCxnSpPr>
          <p:nvPr/>
        </p:nvCxnSpPr>
        <p:spPr>
          <a:xfrm>
            <a:off x="7469549" y="4004500"/>
            <a:ext cx="431100" cy="1263000"/>
          </a:xfrm>
          <a:prstGeom prst="bentConnector2">
            <a:avLst/>
          </a:prstGeom>
          <a:noFill/>
          <a:ln w="38100" cap="flat" cmpd="sng">
            <a:solidFill>
              <a:srgbClr val="FF0000"/>
            </a:solidFill>
            <a:prstDash val="solid"/>
            <a:round/>
            <a:headEnd type="none" w="lg" len="lg"/>
            <a:tailEnd type="none" w="lg" len="lg"/>
          </a:ln>
        </p:spPr>
      </p:cxnSp>
      <p:sp>
        <p:nvSpPr>
          <p:cNvPr id="1320" name="Shape 1320"/>
          <p:cNvSpPr/>
          <p:nvPr/>
        </p:nvSpPr>
        <p:spPr>
          <a:xfrm>
            <a:off x="6917750" y="5138378"/>
            <a:ext cx="1965900" cy="11430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21" name="Shape 1321"/>
          <p:cNvSpPr/>
          <p:nvPr/>
        </p:nvSpPr>
        <p:spPr>
          <a:xfrm>
            <a:off x="4305450" y="2642625"/>
            <a:ext cx="1965900" cy="891599"/>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22" name="Shape 1322"/>
          <p:cNvSpPr/>
          <p:nvPr/>
        </p:nvSpPr>
        <p:spPr>
          <a:xfrm>
            <a:off x="5579400" y="3757000"/>
            <a:ext cx="1965900" cy="10782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23" name="Shape 132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74</a:t>
            </a:fld>
            <a:endParaRPr lang="en"/>
          </a:p>
        </p:txBody>
      </p:sp>
      <p:cxnSp>
        <p:nvCxnSpPr>
          <p:cNvPr id="1324" name="Shape 1324"/>
          <p:cNvCxnSpPr/>
          <p:nvPr/>
        </p:nvCxnSpPr>
        <p:spPr>
          <a:xfrm>
            <a:off x="6818700" y="2888625"/>
            <a:ext cx="19799" cy="589500"/>
          </a:xfrm>
          <a:prstGeom prst="straightConnector1">
            <a:avLst/>
          </a:prstGeom>
          <a:noFill/>
          <a:ln w="38100" cap="flat" cmpd="sng">
            <a:solidFill>
              <a:schemeClr val="dk2"/>
            </a:solidFill>
            <a:prstDash val="solid"/>
            <a:round/>
            <a:headEnd type="none" w="lg" len="lg"/>
            <a:tailEnd type="triangle" w="lg" len="lg"/>
          </a:ln>
        </p:spPr>
      </p:cxnSp>
      <p:cxnSp>
        <p:nvCxnSpPr>
          <p:cNvPr id="1325" name="Shape 1325"/>
          <p:cNvCxnSpPr/>
          <p:nvPr/>
        </p:nvCxnSpPr>
        <p:spPr>
          <a:xfrm flipH="1">
            <a:off x="8115475" y="4146250"/>
            <a:ext cx="19799" cy="687900"/>
          </a:xfrm>
          <a:prstGeom prst="straightConnector1">
            <a:avLst/>
          </a:prstGeom>
          <a:noFill/>
          <a:ln w="38100" cap="flat" cmpd="sng">
            <a:solidFill>
              <a:schemeClr val="dk2"/>
            </a:solidFill>
            <a:prstDash val="solid"/>
            <a:round/>
            <a:headEnd type="none" w="lg" len="lg"/>
            <a:tailEnd type="triangle" w="lg" len="lg"/>
          </a:ln>
        </p:spPr>
      </p:cxn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Shape 13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331" name="Shape 1331"/>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32" name="Shape 133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75</a:t>
            </a:fld>
            <a:endParaRPr lang="en"/>
          </a:p>
        </p:txBody>
      </p:sp>
      <p:grpSp>
        <p:nvGrpSpPr>
          <p:cNvPr id="1333" name="Shape 1333"/>
          <p:cNvGrpSpPr/>
          <p:nvPr/>
        </p:nvGrpSpPr>
        <p:grpSpPr>
          <a:xfrm>
            <a:off x="62550" y="2573650"/>
            <a:ext cx="9062449" cy="3866574"/>
            <a:chOff x="62550" y="2573650"/>
            <a:chExt cx="9062449" cy="3866574"/>
          </a:xfrm>
        </p:grpSpPr>
        <p:sp>
          <p:nvSpPr>
            <p:cNvPr id="1334" name="Shape 1334"/>
            <p:cNvSpPr/>
            <p:nvPr/>
          </p:nvSpPr>
          <p:spPr>
            <a:xfrm>
              <a:off x="7728500" y="5374025"/>
              <a:ext cx="548699" cy="10352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35" name="Shape 1335"/>
            <p:cNvSpPr/>
            <p:nvPr/>
          </p:nvSpPr>
          <p:spPr>
            <a:xfrm>
              <a:off x="4389575" y="5374050"/>
              <a:ext cx="32252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336" name="Shape 1336"/>
            <p:cNvGrpSpPr/>
            <p:nvPr/>
          </p:nvGrpSpPr>
          <p:grpSpPr>
            <a:xfrm>
              <a:off x="62550" y="2573650"/>
              <a:ext cx="9062449" cy="3866574"/>
              <a:chOff x="62550" y="2573650"/>
              <a:chExt cx="9062449" cy="3866574"/>
            </a:xfrm>
          </p:grpSpPr>
          <p:sp>
            <p:nvSpPr>
              <p:cNvPr id="1337" name="Shape 1337"/>
              <p:cNvSpPr/>
              <p:nvPr/>
            </p:nvSpPr>
            <p:spPr>
              <a:xfrm>
                <a:off x="3512250" y="5915525"/>
                <a:ext cx="4216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338" name="Shape 1338"/>
              <p:cNvGrpSpPr/>
              <p:nvPr/>
            </p:nvGrpSpPr>
            <p:grpSpPr>
              <a:xfrm>
                <a:off x="62550" y="2573650"/>
                <a:ext cx="9062449" cy="3759450"/>
                <a:chOff x="62550" y="2573650"/>
                <a:chExt cx="9062449" cy="3759450"/>
              </a:xfrm>
            </p:grpSpPr>
            <p:sp>
              <p:nvSpPr>
                <p:cNvPr id="1339" name="Shape 1339"/>
                <p:cNvSpPr/>
                <p:nvPr/>
              </p:nvSpPr>
              <p:spPr>
                <a:xfrm>
                  <a:off x="696400" y="2573650"/>
                  <a:ext cx="22860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0" name="Shape 1340"/>
                <p:cNvSpPr/>
                <p:nvPr/>
              </p:nvSpPr>
              <p:spPr>
                <a:xfrm>
                  <a:off x="4295700" y="2573650"/>
                  <a:ext cx="2668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1" name="Shape 1341"/>
                <p:cNvSpPr/>
                <p:nvPr/>
              </p:nvSpPr>
              <p:spPr>
                <a:xfrm>
                  <a:off x="7297025" y="3156050"/>
                  <a:ext cx="847799" cy="15473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2" name="Shape 1342"/>
                <p:cNvSpPr/>
                <p:nvPr/>
              </p:nvSpPr>
              <p:spPr>
                <a:xfrm>
                  <a:off x="8277200" y="2824000"/>
                  <a:ext cx="847799" cy="3509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3" name="Shape 1343"/>
                <p:cNvSpPr/>
                <p:nvPr/>
              </p:nvSpPr>
              <p:spPr>
                <a:xfrm>
                  <a:off x="2555725" y="4244600"/>
                  <a:ext cx="46088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4" name="Shape 1344"/>
                <p:cNvSpPr/>
                <p:nvPr/>
              </p:nvSpPr>
              <p:spPr>
                <a:xfrm>
                  <a:off x="1940600" y="3156050"/>
                  <a:ext cx="5492699" cy="1063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5" name="Shape 1345"/>
                <p:cNvSpPr/>
                <p:nvPr/>
              </p:nvSpPr>
              <p:spPr>
                <a:xfrm>
                  <a:off x="4615650" y="4809325"/>
                  <a:ext cx="2348400"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6" name="Shape 1346"/>
                <p:cNvSpPr/>
                <p:nvPr/>
              </p:nvSpPr>
              <p:spPr>
                <a:xfrm>
                  <a:off x="378475" y="4901775"/>
                  <a:ext cx="2924099" cy="911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7" name="Shape 1347"/>
                <p:cNvSpPr/>
                <p:nvPr/>
              </p:nvSpPr>
              <p:spPr>
                <a:xfrm>
                  <a:off x="1636025" y="5812950"/>
                  <a:ext cx="548699" cy="394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8" name="Shape 1348"/>
                <p:cNvSpPr/>
                <p:nvPr/>
              </p:nvSpPr>
              <p:spPr>
                <a:xfrm>
                  <a:off x="62550" y="3000375"/>
                  <a:ext cx="1163699" cy="19014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grpSp>
      <p:sp>
        <p:nvSpPr>
          <p:cNvPr id="1349" name="Shape 1349"/>
          <p:cNvSpPr/>
          <p:nvPr/>
        </p:nvSpPr>
        <p:spPr>
          <a:xfrm>
            <a:off x="2940025" y="2114687"/>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50" name="Shape 1350"/>
          <p:cNvSpPr txBox="1"/>
          <p:nvPr/>
        </p:nvSpPr>
        <p:spPr>
          <a:xfrm>
            <a:off x="3350469" y="2093646"/>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Shape 135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356" name="Shape 135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57" name="Shape 1357"/>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76</a:t>
            </a:fld>
            <a:endParaRPr lang="en"/>
          </a:p>
        </p:txBody>
      </p:sp>
      <p:grpSp>
        <p:nvGrpSpPr>
          <p:cNvPr id="1358" name="Shape 1358"/>
          <p:cNvGrpSpPr/>
          <p:nvPr/>
        </p:nvGrpSpPr>
        <p:grpSpPr>
          <a:xfrm>
            <a:off x="62550" y="2573650"/>
            <a:ext cx="9062449" cy="3866574"/>
            <a:chOff x="62550" y="2573650"/>
            <a:chExt cx="9062449" cy="3866574"/>
          </a:xfrm>
        </p:grpSpPr>
        <p:sp>
          <p:nvSpPr>
            <p:cNvPr id="1359" name="Shape 1359"/>
            <p:cNvSpPr/>
            <p:nvPr/>
          </p:nvSpPr>
          <p:spPr>
            <a:xfrm>
              <a:off x="7728500" y="5374025"/>
              <a:ext cx="548699" cy="10352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0" name="Shape 1360"/>
            <p:cNvSpPr/>
            <p:nvPr/>
          </p:nvSpPr>
          <p:spPr>
            <a:xfrm>
              <a:off x="4389575" y="5374050"/>
              <a:ext cx="32252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361" name="Shape 1361"/>
            <p:cNvGrpSpPr/>
            <p:nvPr/>
          </p:nvGrpSpPr>
          <p:grpSpPr>
            <a:xfrm>
              <a:off x="62550" y="2573650"/>
              <a:ext cx="9062449" cy="3866574"/>
              <a:chOff x="62550" y="2573650"/>
              <a:chExt cx="9062449" cy="3866574"/>
            </a:xfrm>
          </p:grpSpPr>
          <p:sp>
            <p:nvSpPr>
              <p:cNvPr id="1362" name="Shape 1362"/>
              <p:cNvSpPr/>
              <p:nvPr/>
            </p:nvSpPr>
            <p:spPr>
              <a:xfrm>
                <a:off x="3512250" y="5915525"/>
                <a:ext cx="4216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363" name="Shape 1363"/>
              <p:cNvGrpSpPr/>
              <p:nvPr/>
            </p:nvGrpSpPr>
            <p:grpSpPr>
              <a:xfrm>
                <a:off x="62550" y="2573650"/>
                <a:ext cx="9062449" cy="3759450"/>
                <a:chOff x="62550" y="2573650"/>
                <a:chExt cx="9062449" cy="3759450"/>
              </a:xfrm>
            </p:grpSpPr>
            <p:sp>
              <p:nvSpPr>
                <p:cNvPr id="1364" name="Shape 1364"/>
                <p:cNvSpPr/>
                <p:nvPr/>
              </p:nvSpPr>
              <p:spPr>
                <a:xfrm>
                  <a:off x="696400" y="2573650"/>
                  <a:ext cx="22860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5" name="Shape 1365"/>
                <p:cNvSpPr/>
                <p:nvPr/>
              </p:nvSpPr>
              <p:spPr>
                <a:xfrm>
                  <a:off x="4295700" y="2573650"/>
                  <a:ext cx="2668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6" name="Shape 1366"/>
                <p:cNvSpPr/>
                <p:nvPr/>
              </p:nvSpPr>
              <p:spPr>
                <a:xfrm>
                  <a:off x="7297025" y="3156050"/>
                  <a:ext cx="847799" cy="15473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7" name="Shape 1367"/>
                <p:cNvSpPr/>
                <p:nvPr/>
              </p:nvSpPr>
              <p:spPr>
                <a:xfrm>
                  <a:off x="8277200" y="2824000"/>
                  <a:ext cx="847799" cy="3509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8" name="Shape 1368"/>
                <p:cNvSpPr/>
                <p:nvPr/>
              </p:nvSpPr>
              <p:spPr>
                <a:xfrm>
                  <a:off x="2555725" y="4244600"/>
                  <a:ext cx="46088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9" name="Shape 1369"/>
                <p:cNvSpPr/>
                <p:nvPr/>
              </p:nvSpPr>
              <p:spPr>
                <a:xfrm>
                  <a:off x="1940600" y="3156050"/>
                  <a:ext cx="5492699" cy="1063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70" name="Shape 1370"/>
                <p:cNvSpPr/>
                <p:nvPr/>
              </p:nvSpPr>
              <p:spPr>
                <a:xfrm>
                  <a:off x="4615650" y="4809325"/>
                  <a:ext cx="2348400"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71" name="Shape 1371"/>
                <p:cNvSpPr/>
                <p:nvPr/>
              </p:nvSpPr>
              <p:spPr>
                <a:xfrm>
                  <a:off x="378475" y="4901775"/>
                  <a:ext cx="2924099" cy="911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72" name="Shape 1372"/>
                <p:cNvSpPr/>
                <p:nvPr/>
              </p:nvSpPr>
              <p:spPr>
                <a:xfrm>
                  <a:off x="1636025" y="5812950"/>
                  <a:ext cx="548699" cy="394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73" name="Shape 1373"/>
                <p:cNvSpPr/>
                <p:nvPr/>
              </p:nvSpPr>
              <p:spPr>
                <a:xfrm>
                  <a:off x="62550" y="3000375"/>
                  <a:ext cx="1163699" cy="19014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grpSp>
      <p:sp>
        <p:nvSpPr>
          <p:cNvPr id="1374" name="Shape 1374"/>
          <p:cNvSpPr/>
          <p:nvPr/>
        </p:nvSpPr>
        <p:spPr>
          <a:xfrm>
            <a:off x="2940025" y="2114687"/>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75" name="Shape 1375"/>
          <p:cNvSpPr txBox="1"/>
          <p:nvPr/>
        </p:nvSpPr>
        <p:spPr>
          <a:xfrm>
            <a:off x="3350469" y="2093646"/>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376" name="Shape 1376"/>
          <p:cNvSpPr txBox="1"/>
          <p:nvPr/>
        </p:nvSpPr>
        <p:spPr>
          <a:xfrm>
            <a:off x="7063743" y="2114671"/>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377" name="Shape 1377"/>
          <p:cNvSpPr/>
          <p:nvPr/>
        </p:nvSpPr>
        <p:spPr>
          <a:xfrm>
            <a:off x="6653300" y="2135712"/>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Shape 138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383" name="Shape 138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84" name="Shape 138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77</a:t>
            </a:fld>
            <a:endParaRPr lang="en"/>
          </a:p>
        </p:txBody>
      </p:sp>
      <p:grpSp>
        <p:nvGrpSpPr>
          <p:cNvPr id="1385" name="Shape 1385"/>
          <p:cNvGrpSpPr/>
          <p:nvPr/>
        </p:nvGrpSpPr>
        <p:grpSpPr>
          <a:xfrm>
            <a:off x="62550" y="2573650"/>
            <a:ext cx="9062449" cy="3866574"/>
            <a:chOff x="62550" y="2573650"/>
            <a:chExt cx="9062449" cy="3866574"/>
          </a:xfrm>
        </p:grpSpPr>
        <p:sp>
          <p:nvSpPr>
            <p:cNvPr id="1386" name="Shape 1386"/>
            <p:cNvSpPr/>
            <p:nvPr/>
          </p:nvSpPr>
          <p:spPr>
            <a:xfrm>
              <a:off x="7728500" y="5374025"/>
              <a:ext cx="548699" cy="10352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87" name="Shape 1387"/>
            <p:cNvSpPr/>
            <p:nvPr/>
          </p:nvSpPr>
          <p:spPr>
            <a:xfrm>
              <a:off x="4389575" y="5374050"/>
              <a:ext cx="32252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388" name="Shape 1388"/>
            <p:cNvGrpSpPr/>
            <p:nvPr/>
          </p:nvGrpSpPr>
          <p:grpSpPr>
            <a:xfrm>
              <a:off x="62550" y="2573650"/>
              <a:ext cx="9062449" cy="3866574"/>
              <a:chOff x="62550" y="2573650"/>
              <a:chExt cx="9062449" cy="3866574"/>
            </a:xfrm>
          </p:grpSpPr>
          <p:sp>
            <p:nvSpPr>
              <p:cNvPr id="1389" name="Shape 1389"/>
              <p:cNvSpPr/>
              <p:nvPr/>
            </p:nvSpPr>
            <p:spPr>
              <a:xfrm>
                <a:off x="3512250" y="5915525"/>
                <a:ext cx="4216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390" name="Shape 1390"/>
              <p:cNvGrpSpPr/>
              <p:nvPr/>
            </p:nvGrpSpPr>
            <p:grpSpPr>
              <a:xfrm>
                <a:off x="62550" y="2573650"/>
                <a:ext cx="9062449" cy="3759450"/>
                <a:chOff x="62550" y="2573650"/>
                <a:chExt cx="9062449" cy="3759450"/>
              </a:xfrm>
            </p:grpSpPr>
            <p:sp>
              <p:nvSpPr>
                <p:cNvPr id="1391" name="Shape 1391"/>
                <p:cNvSpPr/>
                <p:nvPr/>
              </p:nvSpPr>
              <p:spPr>
                <a:xfrm>
                  <a:off x="696400" y="2573650"/>
                  <a:ext cx="22860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2" name="Shape 1392"/>
                <p:cNvSpPr/>
                <p:nvPr/>
              </p:nvSpPr>
              <p:spPr>
                <a:xfrm>
                  <a:off x="4295700" y="2573650"/>
                  <a:ext cx="2668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3" name="Shape 1393"/>
                <p:cNvSpPr/>
                <p:nvPr/>
              </p:nvSpPr>
              <p:spPr>
                <a:xfrm>
                  <a:off x="7297025" y="3156050"/>
                  <a:ext cx="847799" cy="15473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4" name="Shape 1394"/>
                <p:cNvSpPr/>
                <p:nvPr/>
              </p:nvSpPr>
              <p:spPr>
                <a:xfrm>
                  <a:off x="8277200" y="2824000"/>
                  <a:ext cx="847799" cy="3509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5" name="Shape 1395"/>
                <p:cNvSpPr/>
                <p:nvPr/>
              </p:nvSpPr>
              <p:spPr>
                <a:xfrm>
                  <a:off x="2555725" y="4244600"/>
                  <a:ext cx="46088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6" name="Shape 1396"/>
                <p:cNvSpPr/>
                <p:nvPr/>
              </p:nvSpPr>
              <p:spPr>
                <a:xfrm>
                  <a:off x="1940600" y="3156050"/>
                  <a:ext cx="5492699" cy="1063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7" name="Shape 1397"/>
                <p:cNvSpPr/>
                <p:nvPr/>
              </p:nvSpPr>
              <p:spPr>
                <a:xfrm>
                  <a:off x="4615650" y="4809325"/>
                  <a:ext cx="2348400"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8" name="Shape 1398"/>
                <p:cNvSpPr/>
                <p:nvPr/>
              </p:nvSpPr>
              <p:spPr>
                <a:xfrm>
                  <a:off x="378475" y="4901775"/>
                  <a:ext cx="2924099" cy="911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9" name="Shape 1399"/>
                <p:cNvSpPr/>
                <p:nvPr/>
              </p:nvSpPr>
              <p:spPr>
                <a:xfrm>
                  <a:off x="1636025" y="5812950"/>
                  <a:ext cx="548699" cy="394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0" name="Shape 1400"/>
                <p:cNvSpPr/>
                <p:nvPr/>
              </p:nvSpPr>
              <p:spPr>
                <a:xfrm>
                  <a:off x="62550" y="3000375"/>
                  <a:ext cx="1163699" cy="19014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grpSp>
      <p:sp>
        <p:nvSpPr>
          <p:cNvPr id="1401" name="Shape 1401"/>
          <p:cNvSpPr/>
          <p:nvPr/>
        </p:nvSpPr>
        <p:spPr>
          <a:xfrm>
            <a:off x="2940025" y="2114687"/>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2" name="Shape 1402"/>
          <p:cNvSpPr txBox="1"/>
          <p:nvPr/>
        </p:nvSpPr>
        <p:spPr>
          <a:xfrm>
            <a:off x="3350469" y="2093646"/>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03" name="Shape 1403"/>
          <p:cNvSpPr/>
          <p:nvPr/>
        </p:nvSpPr>
        <p:spPr>
          <a:xfrm>
            <a:off x="6653300" y="2135712"/>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4" name="Shape 1404"/>
          <p:cNvSpPr txBox="1"/>
          <p:nvPr/>
        </p:nvSpPr>
        <p:spPr>
          <a:xfrm>
            <a:off x="7063743" y="2114671"/>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05" name="Shape 1405"/>
          <p:cNvSpPr/>
          <p:nvPr/>
        </p:nvSpPr>
        <p:spPr>
          <a:xfrm>
            <a:off x="936850" y="3919662"/>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6" name="Shape 1406"/>
          <p:cNvSpPr txBox="1"/>
          <p:nvPr/>
        </p:nvSpPr>
        <p:spPr>
          <a:xfrm>
            <a:off x="1347293" y="3898621"/>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Shape 141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412" name="Shape 1412"/>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13" name="Shape 141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78</a:t>
            </a:fld>
            <a:endParaRPr lang="en"/>
          </a:p>
        </p:txBody>
      </p:sp>
      <p:grpSp>
        <p:nvGrpSpPr>
          <p:cNvPr id="1414" name="Shape 1414"/>
          <p:cNvGrpSpPr/>
          <p:nvPr/>
        </p:nvGrpSpPr>
        <p:grpSpPr>
          <a:xfrm>
            <a:off x="62550" y="2573650"/>
            <a:ext cx="9062449" cy="3866574"/>
            <a:chOff x="62550" y="2573650"/>
            <a:chExt cx="9062449" cy="3866574"/>
          </a:xfrm>
        </p:grpSpPr>
        <p:sp>
          <p:nvSpPr>
            <p:cNvPr id="1415" name="Shape 1415"/>
            <p:cNvSpPr/>
            <p:nvPr/>
          </p:nvSpPr>
          <p:spPr>
            <a:xfrm>
              <a:off x="7728500" y="5374025"/>
              <a:ext cx="548699" cy="10352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16" name="Shape 1416"/>
            <p:cNvSpPr/>
            <p:nvPr/>
          </p:nvSpPr>
          <p:spPr>
            <a:xfrm>
              <a:off x="4389575" y="5374050"/>
              <a:ext cx="32252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417" name="Shape 1417"/>
            <p:cNvGrpSpPr/>
            <p:nvPr/>
          </p:nvGrpSpPr>
          <p:grpSpPr>
            <a:xfrm>
              <a:off x="62550" y="2573650"/>
              <a:ext cx="9062449" cy="3866574"/>
              <a:chOff x="62550" y="2573650"/>
              <a:chExt cx="9062449" cy="3866574"/>
            </a:xfrm>
          </p:grpSpPr>
          <p:sp>
            <p:nvSpPr>
              <p:cNvPr id="1418" name="Shape 1418"/>
              <p:cNvSpPr/>
              <p:nvPr/>
            </p:nvSpPr>
            <p:spPr>
              <a:xfrm>
                <a:off x="3512250" y="5915525"/>
                <a:ext cx="4216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419" name="Shape 1419"/>
              <p:cNvGrpSpPr/>
              <p:nvPr/>
            </p:nvGrpSpPr>
            <p:grpSpPr>
              <a:xfrm>
                <a:off x="62550" y="2573650"/>
                <a:ext cx="9062449" cy="3759450"/>
                <a:chOff x="62550" y="2573650"/>
                <a:chExt cx="9062449" cy="3759450"/>
              </a:xfrm>
            </p:grpSpPr>
            <p:sp>
              <p:nvSpPr>
                <p:cNvPr id="1420" name="Shape 1420"/>
                <p:cNvSpPr/>
                <p:nvPr/>
              </p:nvSpPr>
              <p:spPr>
                <a:xfrm>
                  <a:off x="696400" y="2573650"/>
                  <a:ext cx="22860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1" name="Shape 1421"/>
                <p:cNvSpPr/>
                <p:nvPr/>
              </p:nvSpPr>
              <p:spPr>
                <a:xfrm>
                  <a:off x="4295700" y="2573650"/>
                  <a:ext cx="2668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2" name="Shape 1422"/>
                <p:cNvSpPr/>
                <p:nvPr/>
              </p:nvSpPr>
              <p:spPr>
                <a:xfrm>
                  <a:off x="7297025" y="3156050"/>
                  <a:ext cx="847799" cy="15473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3" name="Shape 1423"/>
                <p:cNvSpPr/>
                <p:nvPr/>
              </p:nvSpPr>
              <p:spPr>
                <a:xfrm>
                  <a:off x="8277200" y="2824000"/>
                  <a:ext cx="847799" cy="3509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4" name="Shape 1424"/>
                <p:cNvSpPr/>
                <p:nvPr/>
              </p:nvSpPr>
              <p:spPr>
                <a:xfrm>
                  <a:off x="2555725" y="4244600"/>
                  <a:ext cx="46088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5" name="Shape 1425"/>
                <p:cNvSpPr/>
                <p:nvPr/>
              </p:nvSpPr>
              <p:spPr>
                <a:xfrm>
                  <a:off x="1940600" y="3156050"/>
                  <a:ext cx="5492699" cy="1063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6" name="Shape 1426"/>
                <p:cNvSpPr/>
                <p:nvPr/>
              </p:nvSpPr>
              <p:spPr>
                <a:xfrm>
                  <a:off x="4615650" y="4809325"/>
                  <a:ext cx="2348400"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7" name="Shape 1427"/>
                <p:cNvSpPr/>
                <p:nvPr/>
              </p:nvSpPr>
              <p:spPr>
                <a:xfrm>
                  <a:off x="378475" y="4901775"/>
                  <a:ext cx="2924099" cy="911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8" name="Shape 1428"/>
                <p:cNvSpPr/>
                <p:nvPr/>
              </p:nvSpPr>
              <p:spPr>
                <a:xfrm>
                  <a:off x="1636025" y="5812950"/>
                  <a:ext cx="548699" cy="394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9" name="Shape 1429"/>
                <p:cNvSpPr/>
                <p:nvPr/>
              </p:nvSpPr>
              <p:spPr>
                <a:xfrm>
                  <a:off x="62550" y="3000375"/>
                  <a:ext cx="1163699" cy="19014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grpSp>
      <p:sp>
        <p:nvSpPr>
          <p:cNvPr id="1430" name="Shape 1430"/>
          <p:cNvSpPr/>
          <p:nvPr/>
        </p:nvSpPr>
        <p:spPr>
          <a:xfrm>
            <a:off x="2940025" y="2114687"/>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31" name="Shape 1431"/>
          <p:cNvSpPr txBox="1"/>
          <p:nvPr/>
        </p:nvSpPr>
        <p:spPr>
          <a:xfrm>
            <a:off x="3350469" y="2093646"/>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32" name="Shape 1432"/>
          <p:cNvSpPr/>
          <p:nvPr/>
        </p:nvSpPr>
        <p:spPr>
          <a:xfrm>
            <a:off x="6653300" y="2135712"/>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33" name="Shape 1433"/>
          <p:cNvSpPr txBox="1"/>
          <p:nvPr/>
        </p:nvSpPr>
        <p:spPr>
          <a:xfrm>
            <a:off x="7063743" y="2114671"/>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34" name="Shape 1434"/>
          <p:cNvSpPr/>
          <p:nvPr/>
        </p:nvSpPr>
        <p:spPr>
          <a:xfrm>
            <a:off x="936850" y="3919662"/>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35" name="Shape 1435"/>
          <p:cNvSpPr txBox="1"/>
          <p:nvPr/>
        </p:nvSpPr>
        <p:spPr>
          <a:xfrm>
            <a:off x="1347293" y="3898621"/>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36" name="Shape 1436"/>
          <p:cNvSpPr/>
          <p:nvPr/>
        </p:nvSpPr>
        <p:spPr>
          <a:xfrm>
            <a:off x="2940025" y="4391175"/>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37" name="Shape 1437"/>
          <p:cNvSpPr txBox="1"/>
          <p:nvPr/>
        </p:nvSpPr>
        <p:spPr>
          <a:xfrm>
            <a:off x="3350469" y="4370133"/>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Expired card</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Shape 144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443" name="Shape 144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44" name="Shape 144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79</a:t>
            </a:fld>
            <a:endParaRPr lang="en"/>
          </a:p>
        </p:txBody>
      </p:sp>
      <p:grpSp>
        <p:nvGrpSpPr>
          <p:cNvPr id="1445" name="Shape 1445"/>
          <p:cNvGrpSpPr/>
          <p:nvPr/>
        </p:nvGrpSpPr>
        <p:grpSpPr>
          <a:xfrm>
            <a:off x="62550" y="2573650"/>
            <a:ext cx="9062449" cy="3866574"/>
            <a:chOff x="62550" y="2573650"/>
            <a:chExt cx="9062449" cy="3866574"/>
          </a:xfrm>
        </p:grpSpPr>
        <p:sp>
          <p:nvSpPr>
            <p:cNvPr id="1446" name="Shape 1446"/>
            <p:cNvSpPr/>
            <p:nvPr/>
          </p:nvSpPr>
          <p:spPr>
            <a:xfrm>
              <a:off x="7728500" y="5374025"/>
              <a:ext cx="548699" cy="10352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47" name="Shape 1447"/>
            <p:cNvSpPr/>
            <p:nvPr/>
          </p:nvSpPr>
          <p:spPr>
            <a:xfrm>
              <a:off x="4389575" y="5374050"/>
              <a:ext cx="32252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448" name="Shape 1448"/>
            <p:cNvGrpSpPr/>
            <p:nvPr/>
          </p:nvGrpSpPr>
          <p:grpSpPr>
            <a:xfrm>
              <a:off x="62550" y="2573650"/>
              <a:ext cx="9062449" cy="3866574"/>
              <a:chOff x="62550" y="2573650"/>
              <a:chExt cx="9062449" cy="3866574"/>
            </a:xfrm>
          </p:grpSpPr>
          <p:sp>
            <p:nvSpPr>
              <p:cNvPr id="1449" name="Shape 1449"/>
              <p:cNvSpPr/>
              <p:nvPr/>
            </p:nvSpPr>
            <p:spPr>
              <a:xfrm>
                <a:off x="3512250" y="5915525"/>
                <a:ext cx="4216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450" name="Shape 1450"/>
              <p:cNvGrpSpPr/>
              <p:nvPr/>
            </p:nvGrpSpPr>
            <p:grpSpPr>
              <a:xfrm>
                <a:off x="62550" y="2573650"/>
                <a:ext cx="9062449" cy="3759450"/>
                <a:chOff x="62550" y="2573650"/>
                <a:chExt cx="9062449" cy="3759450"/>
              </a:xfrm>
            </p:grpSpPr>
            <p:sp>
              <p:nvSpPr>
                <p:cNvPr id="1451" name="Shape 1451"/>
                <p:cNvSpPr/>
                <p:nvPr/>
              </p:nvSpPr>
              <p:spPr>
                <a:xfrm>
                  <a:off x="696400" y="2573650"/>
                  <a:ext cx="22860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2" name="Shape 1452"/>
                <p:cNvSpPr/>
                <p:nvPr/>
              </p:nvSpPr>
              <p:spPr>
                <a:xfrm>
                  <a:off x="4295700" y="2573650"/>
                  <a:ext cx="2668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3" name="Shape 1453"/>
                <p:cNvSpPr/>
                <p:nvPr/>
              </p:nvSpPr>
              <p:spPr>
                <a:xfrm>
                  <a:off x="7297025" y="3156050"/>
                  <a:ext cx="847799" cy="15473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4" name="Shape 1454"/>
                <p:cNvSpPr/>
                <p:nvPr/>
              </p:nvSpPr>
              <p:spPr>
                <a:xfrm>
                  <a:off x="8277200" y="2824000"/>
                  <a:ext cx="847799" cy="3509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5" name="Shape 1455"/>
                <p:cNvSpPr/>
                <p:nvPr/>
              </p:nvSpPr>
              <p:spPr>
                <a:xfrm>
                  <a:off x="2555725" y="4244600"/>
                  <a:ext cx="46088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6" name="Shape 1456"/>
                <p:cNvSpPr/>
                <p:nvPr/>
              </p:nvSpPr>
              <p:spPr>
                <a:xfrm>
                  <a:off x="1940600" y="3156050"/>
                  <a:ext cx="5492699" cy="1063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7" name="Shape 1457"/>
                <p:cNvSpPr/>
                <p:nvPr/>
              </p:nvSpPr>
              <p:spPr>
                <a:xfrm>
                  <a:off x="4615650" y="4809325"/>
                  <a:ext cx="2348400"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8" name="Shape 1458"/>
                <p:cNvSpPr/>
                <p:nvPr/>
              </p:nvSpPr>
              <p:spPr>
                <a:xfrm>
                  <a:off x="378475" y="4901775"/>
                  <a:ext cx="2924099" cy="911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9" name="Shape 1459"/>
                <p:cNvSpPr/>
                <p:nvPr/>
              </p:nvSpPr>
              <p:spPr>
                <a:xfrm>
                  <a:off x="1636025" y="5812950"/>
                  <a:ext cx="548699" cy="394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0" name="Shape 1460"/>
                <p:cNvSpPr/>
                <p:nvPr/>
              </p:nvSpPr>
              <p:spPr>
                <a:xfrm>
                  <a:off x="62550" y="3000375"/>
                  <a:ext cx="1163699" cy="19014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grpSp>
      <p:sp>
        <p:nvSpPr>
          <p:cNvPr id="1461" name="Shape 1461"/>
          <p:cNvSpPr/>
          <p:nvPr/>
        </p:nvSpPr>
        <p:spPr>
          <a:xfrm>
            <a:off x="2940025" y="2114687"/>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2" name="Shape 1462"/>
          <p:cNvSpPr txBox="1"/>
          <p:nvPr/>
        </p:nvSpPr>
        <p:spPr>
          <a:xfrm>
            <a:off x="3350469" y="2093646"/>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63" name="Shape 1463"/>
          <p:cNvSpPr/>
          <p:nvPr/>
        </p:nvSpPr>
        <p:spPr>
          <a:xfrm>
            <a:off x="6653300" y="2135712"/>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4" name="Shape 1464"/>
          <p:cNvSpPr txBox="1"/>
          <p:nvPr/>
        </p:nvSpPr>
        <p:spPr>
          <a:xfrm>
            <a:off x="7063743" y="2114671"/>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65" name="Shape 1465"/>
          <p:cNvSpPr/>
          <p:nvPr/>
        </p:nvSpPr>
        <p:spPr>
          <a:xfrm>
            <a:off x="936850" y="3919662"/>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6" name="Shape 1466"/>
          <p:cNvSpPr txBox="1"/>
          <p:nvPr/>
        </p:nvSpPr>
        <p:spPr>
          <a:xfrm>
            <a:off x="1347293" y="3898621"/>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67" name="Shape 1467"/>
          <p:cNvSpPr/>
          <p:nvPr/>
        </p:nvSpPr>
        <p:spPr>
          <a:xfrm>
            <a:off x="6779150" y="4380655"/>
            <a:ext cx="273600" cy="273600"/>
          </a:xfrm>
          <a:prstGeom prst="rect">
            <a:avLst/>
          </a:prstGeom>
          <a:solidFill>
            <a:schemeClr val="accen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8" name="Shape 1468"/>
          <p:cNvSpPr txBox="1"/>
          <p:nvPr/>
        </p:nvSpPr>
        <p:spPr>
          <a:xfrm>
            <a:off x="7189402" y="4359625"/>
            <a:ext cx="1367399" cy="294600"/>
          </a:xfrm>
          <a:prstGeom prst="rect">
            <a:avLst/>
          </a:prstGeom>
          <a:noFill/>
          <a:ln>
            <a:noFill/>
          </a:ln>
        </p:spPr>
        <p:txBody>
          <a:bodyPr lIns="91425" tIns="91425" rIns="91425" bIns="91425" anchor="ctr" anchorCtr="0">
            <a:noAutofit/>
          </a:bodyPr>
          <a:lstStyle/>
          <a:p>
            <a:pPr lvl="0" rtl="0">
              <a:spcBef>
                <a:spcPts val="0"/>
              </a:spcBef>
              <a:buNone/>
            </a:pPr>
            <a:r>
              <a:rPr lang="en" sz="1800" b="1"/>
              <a:t>Valid card</a:t>
            </a:r>
          </a:p>
        </p:txBody>
      </p:sp>
      <p:sp>
        <p:nvSpPr>
          <p:cNvPr id="1469" name="Shape 1469"/>
          <p:cNvSpPr/>
          <p:nvPr/>
        </p:nvSpPr>
        <p:spPr>
          <a:xfrm>
            <a:off x="2940025" y="4391175"/>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0" name="Shape 1470"/>
          <p:cNvSpPr txBox="1"/>
          <p:nvPr/>
        </p:nvSpPr>
        <p:spPr>
          <a:xfrm>
            <a:off x="3350469" y="4370133"/>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Expired card</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a:solidFill>
                  <a:srgbClr val="FFFFFF"/>
                </a:solidFill>
              </a:rPr>
              <a:t>Solution</a:t>
            </a:r>
          </a:p>
        </p:txBody>
      </p:sp>
      <p:sp>
        <p:nvSpPr>
          <p:cNvPr id="107" name="Shape 107"/>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Shape 147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476" name="Shape 147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77" name="Shape 1477"/>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80</a:t>
            </a:fld>
            <a:endParaRPr lang="en"/>
          </a:p>
        </p:txBody>
      </p:sp>
      <p:grpSp>
        <p:nvGrpSpPr>
          <p:cNvPr id="1478" name="Shape 1478"/>
          <p:cNvGrpSpPr/>
          <p:nvPr/>
        </p:nvGrpSpPr>
        <p:grpSpPr>
          <a:xfrm>
            <a:off x="62550" y="2573650"/>
            <a:ext cx="9062449" cy="3866574"/>
            <a:chOff x="62550" y="2573650"/>
            <a:chExt cx="9062449" cy="3866574"/>
          </a:xfrm>
        </p:grpSpPr>
        <p:sp>
          <p:nvSpPr>
            <p:cNvPr id="1479" name="Shape 1479"/>
            <p:cNvSpPr/>
            <p:nvPr/>
          </p:nvSpPr>
          <p:spPr>
            <a:xfrm>
              <a:off x="7728500" y="5374025"/>
              <a:ext cx="548699" cy="10352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0" name="Shape 1480"/>
            <p:cNvSpPr/>
            <p:nvPr/>
          </p:nvSpPr>
          <p:spPr>
            <a:xfrm>
              <a:off x="4389575" y="5374050"/>
              <a:ext cx="32252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481" name="Shape 1481"/>
            <p:cNvGrpSpPr/>
            <p:nvPr/>
          </p:nvGrpSpPr>
          <p:grpSpPr>
            <a:xfrm>
              <a:off x="62550" y="2573650"/>
              <a:ext cx="9062449" cy="3866574"/>
              <a:chOff x="62550" y="2573650"/>
              <a:chExt cx="9062449" cy="3866574"/>
            </a:xfrm>
          </p:grpSpPr>
          <p:sp>
            <p:nvSpPr>
              <p:cNvPr id="1482" name="Shape 1482"/>
              <p:cNvSpPr/>
              <p:nvPr/>
            </p:nvSpPr>
            <p:spPr>
              <a:xfrm>
                <a:off x="3512250" y="5915525"/>
                <a:ext cx="4216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483" name="Shape 1483"/>
              <p:cNvGrpSpPr/>
              <p:nvPr/>
            </p:nvGrpSpPr>
            <p:grpSpPr>
              <a:xfrm>
                <a:off x="62550" y="2573650"/>
                <a:ext cx="9062449" cy="3759450"/>
                <a:chOff x="62550" y="2573650"/>
                <a:chExt cx="9062449" cy="3759450"/>
              </a:xfrm>
            </p:grpSpPr>
            <p:sp>
              <p:nvSpPr>
                <p:cNvPr id="1484" name="Shape 1484"/>
                <p:cNvSpPr/>
                <p:nvPr/>
              </p:nvSpPr>
              <p:spPr>
                <a:xfrm>
                  <a:off x="696400" y="2573650"/>
                  <a:ext cx="22860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5" name="Shape 1485"/>
                <p:cNvSpPr/>
                <p:nvPr/>
              </p:nvSpPr>
              <p:spPr>
                <a:xfrm>
                  <a:off x="4295700" y="2573650"/>
                  <a:ext cx="2668200" cy="5246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6" name="Shape 1486"/>
                <p:cNvSpPr/>
                <p:nvPr/>
              </p:nvSpPr>
              <p:spPr>
                <a:xfrm>
                  <a:off x="7297025" y="3156050"/>
                  <a:ext cx="847799" cy="15473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7" name="Shape 1487"/>
                <p:cNvSpPr/>
                <p:nvPr/>
              </p:nvSpPr>
              <p:spPr>
                <a:xfrm>
                  <a:off x="8277200" y="2824000"/>
                  <a:ext cx="847799" cy="3509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8" name="Shape 1488"/>
                <p:cNvSpPr/>
                <p:nvPr/>
              </p:nvSpPr>
              <p:spPr>
                <a:xfrm>
                  <a:off x="2555725" y="4244600"/>
                  <a:ext cx="4608899"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9" name="Shape 1489"/>
                <p:cNvSpPr/>
                <p:nvPr/>
              </p:nvSpPr>
              <p:spPr>
                <a:xfrm>
                  <a:off x="1940600" y="3156050"/>
                  <a:ext cx="5492699" cy="1063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0" name="Shape 1490"/>
                <p:cNvSpPr/>
                <p:nvPr/>
              </p:nvSpPr>
              <p:spPr>
                <a:xfrm>
                  <a:off x="4615650" y="4809325"/>
                  <a:ext cx="2348400" cy="458999"/>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1" name="Shape 1491"/>
                <p:cNvSpPr/>
                <p:nvPr/>
              </p:nvSpPr>
              <p:spPr>
                <a:xfrm>
                  <a:off x="378475" y="4901775"/>
                  <a:ext cx="2924099" cy="9111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2" name="Shape 1492"/>
                <p:cNvSpPr/>
                <p:nvPr/>
              </p:nvSpPr>
              <p:spPr>
                <a:xfrm>
                  <a:off x="1636025" y="5812950"/>
                  <a:ext cx="548699" cy="3942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3" name="Shape 1493"/>
                <p:cNvSpPr/>
                <p:nvPr/>
              </p:nvSpPr>
              <p:spPr>
                <a:xfrm>
                  <a:off x="62550" y="3000375"/>
                  <a:ext cx="1163699" cy="1901400"/>
                </a:xfrm>
                <a:prstGeom prst="rect">
                  <a:avLst/>
                </a:prstGeom>
                <a:solidFill>
                  <a:srgbClr val="FFFFFF">
                    <a:alpha val="82690"/>
                  </a:srgbClr>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grpSp>
      <p:sp>
        <p:nvSpPr>
          <p:cNvPr id="1494" name="Shape 1494"/>
          <p:cNvSpPr/>
          <p:nvPr/>
        </p:nvSpPr>
        <p:spPr>
          <a:xfrm>
            <a:off x="2940025" y="2114687"/>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5" name="Shape 1495"/>
          <p:cNvSpPr txBox="1"/>
          <p:nvPr/>
        </p:nvSpPr>
        <p:spPr>
          <a:xfrm>
            <a:off x="3350469" y="2093646"/>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96" name="Shape 1496"/>
          <p:cNvSpPr/>
          <p:nvPr/>
        </p:nvSpPr>
        <p:spPr>
          <a:xfrm>
            <a:off x="6653300" y="2135712"/>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7" name="Shape 1497"/>
          <p:cNvSpPr txBox="1"/>
          <p:nvPr/>
        </p:nvSpPr>
        <p:spPr>
          <a:xfrm>
            <a:off x="7063743" y="2114671"/>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498" name="Shape 1498"/>
          <p:cNvSpPr/>
          <p:nvPr/>
        </p:nvSpPr>
        <p:spPr>
          <a:xfrm>
            <a:off x="936850" y="3919662"/>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9" name="Shape 1499"/>
          <p:cNvSpPr txBox="1"/>
          <p:nvPr/>
        </p:nvSpPr>
        <p:spPr>
          <a:xfrm>
            <a:off x="1347293" y="3898621"/>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Invalid card</a:t>
            </a:r>
          </a:p>
        </p:txBody>
      </p:sp>
      <p:sp>
        <p:nvSpPr>
          <p:cNvPr id="1500" name="Shape 1500"/>
          <p:cNvSpPr/>
          <p:nvPr/>
        </p:nvSpPr>
        <p:spPr>
          <a:xfrm>
            <a:off x="6779150" y="4380655"/>
            <a:ext cx="273600" cy="273600"/>
          </a:xfrm>
          <a:prstGeom prst="rect">
            <a:avLst/>
          </a:prstGeom>
          <a:solidFill>
            <a:schemeClr val="accen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01" name="Shape 1501"/>
          <p:cNvSpPr txBox="1"/>
          <p:nvPr/>
        </p:nvSpPr>
        <p:spPr>
          <a:xfrm>
            <a:off x="7189402" y="4359625"/>
            <a:ext cx="1367399" cy="294600"/>
          </a:xfrm>
          <a:prstGeom prst="rect">
            <a:avLst/>
          </a:prstGeom>
          <a:noFill/>
          <a:ln>
            <a:noFill/>
          </a:ln>
        </p:spPr>
        <p:txBody>
          <a:bodyPr lIns="91425" tIns="91425" rIns="91425" bIns="91425" anchor="ctr" anchorCtr="0">
            <a:noAutofit/>
          </a:bodyPr>
          <a:lstStyle/>
          <a:p>
            <a:pPr lvl="0" rtl="0">
              <a:spcBef>
                <a:spcPts val="0"/>
              </a:spcBef>
              <a:buNone/>
            </a:pPr>
            <a:r>
              <a:rPr lang="en" sz="1800" b="1"/>
              <a:t>Valid card</a:t>
            </a:r>
          </a:p>
        </p:txBody>
      </p:sp>
      <p:sp>
        <p:nvSpPr>
          <p:cNvPr id="1502" name="Shape 1502"/>
          <p:cNvSpPr/>
          <p:nvPr/>
        </p:nvSpPr>
        <p:spPr>
          <a:xfrm>
            <a:off x="2084800" y="5522180"/>
            <a:ext cx="273600" cy="273600"/>
          </a:xfrm>
          <a:prstGeom prst="rect">
            <a:avLst/>
          </a:prstGeom>
          <a:solidFill>
            <a:schemeClr val="accen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03" name="Shape 1503"/>
          <p:cNvSpPr txBox="1"/>
          <p:nvPr/>
        </p:nvSpPr>
        <p:spPr>
          <a:xfrm>
            <a:off x="2495051" y="5501150"/>
            <a:ext cx="1367399" cy="294600"/>
          </a:xfrm>
          <a:prstGeom prst="rect">
            <a:avLst/>
          </a:prstGeom>
          <a:noFill/>
          <a:ln>
            <a:noFill/>
          </a:ln>
        </p:spPr>
        <p:txBody>
          <a:bodyPr lIns="91425" tIns="91425" rIns="91425" bIns="91425" anchor="ctr" anchorCtr="0">
            <a:noAutofit/>
          </a:bodyPr>
          <a:lstStyle/>
          <a:p>
            <a:pPr lvl="0" rtl="0">
              <a:spcBef>
                <a:spcPts val="0"/>
              </a:spcBef>
              <a:buNone/>
            </a:pPr>
            <a:r>
              <a:rPr lang="en" sz="1800" b="1"/>
              <a:t>Valid card</a:t>
            </a:r>
          </a:p>
        </p:txBody>
      </p:sp>
      <p:sp>
        <p:nvSpPr>
          <p:cNvPr id="1504" name="Shape 1504"/>
          <p:cNvSpPr/>
          <p:nvPr/>
        </p:nvSpPr>
        <p:spPr>
          <a:xfrm>
            <a:off x="2940025" y="4391175"/>
            <a:ext cx="273600" cy="273600"/>
          </a:xfrm>
          <a:prstGeom prst="rect">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05" name="Shape 1505"/>
          <p:cNvSpPr txBox="1"/>
          <p:nvPr/>
        </p:nvSpPr>
        <p:spPr>
          <a:xfrm>
            <a:off x="3350469" y="4370133"/>
            <a:ext cx="1725899" cy="294600"/>
          </a:xfrm>
          <a:prstGeom prst="rect">
            <a:avLst/>
          </a:prstGeom>
          <a:noFill/>
          <a:ln>
            <a:noFill/>
          </a:ln>
        </p:spPr>
        <p:txBody>
          <a:bodyPr lIns="91425" tIns="91425" rIns="91425" bIns="91425" anchor="ctr" anchorCtr="0">
            <a:noAutofit/>
          </a:bodyPr>
          <a:lstStyle/>
          <a:p>
            <a:pPr lvl="0" rtl="0">
              <a:spcBef>
                <a:spcPts val="0"/>
              </a:spcBef>
              <a:buNone/>
            </a:pPr>
            <a:r>
              <a:rPr lang="en" sz="1800" b="1"/>
              <a:t>Expired card</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Shape 15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grpSp>
        <p:nvGrpSpPr>
          <p:cNvPr id="1511" name="Shape 1511"/>
          <p:cNvGrpSpPr/>
          <p:nvPr/>
        </p:nvGrpSpPr>
        <p:grpSpPr>
          <a:xfrm>
            <a:off x="3302550" y="1797737"/>
            <a:ext cx="2538900" cy="922500"/>
            <a:chOff x="2663725" y="1977950"/>
            <a:chExt cx="2538900" cy="922500"/>
          </a:xfrm>
        </p:grpSpPr>
        <p:sp>
          <p:nvSpPr>
            <p:cNvPr id="1512" name="Shape 1512"/>
            <p:cNvSpPr/>
            <p:nvPr/>
          </p:nvSpPr>
          <p:spPr>
            <a:xfrm>
              <a:off x="2663725" y="1977950"/>
              <a:ext cx="2538900" cy="922500"/>
            </a:xfrm>
            <a:prstGeom prst="rect">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13" name="Shape 1513"/>
            <p:cNvSpPr/>
            <p:nvPr/>
          </p:nvSpPr>
          <p:spPr>
            <a:xfrm>
              <a:off x="2965600" y="2253375"/>
              <a:ext cx="402600" cy="402600"/>
            </a:xfrm>
            <a:prstGeom prst="rect">
              <a:avLst/>
            </a:prstGeom>
            <a:solidFill>
              <a:schemeClr val="accen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14" name="Shape 1514"/>
            <p:cNvSpPr txBox="1"/>
            <p:nvPr/>
          </p:nvSpPr>
          <p:spPr>
            <a:xfrm>
              <a:off x="3569350" y="2222425"/>
              <a:ext cx="1370099" cy="433500"/>
            </a:xfrm>
            <a:prstGeom prst="rect">
              <a:avLst/>
            </a:prstGeom>
            <a:noFill/>
            <a:ln>
              <a:noFill/>
            </a:ln>
          </p:spPr>
          <p:txBody>
            <a:bodyPr lIns="91425" tIns="91425" rIns="91425" bIns="91425" anchor="t" anchorCtr="0">
              <a:noAutofit/>
            </a:bodyPr>
            <a:lstStyle/>
            <a:p>
              <a:pPr lvl="0" rtl="0">
                <a:spcBef>
                  <a:spcPts val="0"/>
                </a:spcBef>
                <a:buNone/>
              </a:pPr>
              <a:r>
                <a:rPr lang="en" sz="1800" b="1"/>
                <a:t>Valid card</a:t>
              </a:r>
            </a:p>
          </p:txBody>
        </p:sp>
      </p:grpSp>
      <p:grpSp>
        <p:nvGrpSpPr>
          <p:cNvPr id="1515" name="Shape 1515"/>
          <p:cNvGrpSpPr/>
          <p:nvPr/>
        </p:nvGrpSpPr>
        <p:grpSpPr>
          <a:xfrm>
            <a:off x="2938500" y="5618475"/>
            <a:ext cx="3266999" cy="922500"/>
            <a:chOff x="2167775" y="5420650"/>
            <a:chExt cx="3266999" cy="922500"/>
          </a:xfrm>
        </p:grpSpPr>
        <p:sp>
          <p:nvSpPr>
            <p:cNvPr id="1516" name="Shape 1516"/>
            <p:cNvSpPr/>
            <p:nvPr/>
          </p:nvSpPr>
          <p:spPr>
            <a:xfrm>
              <a:off x="2167775" y="5420650"/>
              <a:ext cx="3266999" cy="922500"/>
            </a:xfrm>
            <a:prstGeom prst="rect">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17" name="Shape 1517"/>
            <p:cNvSpPr/>
            <p:nvPr/>
          </p:nvSpPr>
          <p:spPr>
            <a:xfrm>
              <a:off x="2361850" y="5680587"/>
              <a:ext cx="402600" cy="402600"/>
            </a:xfrm>
            <a:prstGeom prst="rect">
              <a:avLst/>
            </a:prstGeom>
            <a:solidFill>
              <a:srgbClr val="FFD966"/>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18" name="Shape 1518"/>
            <p:cNvSpPr txBox="1"/>
            <p:nvPr/>
          </p:nvSpPr>
          <p:spPr>
            <a:xfrm>
              <a:off x="2965600" y="5649650"/>
              <a:ext cx="2309700" cy="433500"/>
            </a:xfrm>
            <a:prstGeom prst="rect">
              <a:avLst/>
            </a:prstGeom>
            <a:noFill/>
            <a:ln>
              <a:noFill/>
            </a:ln>
          </p:spPr>
          <p:txBody>
            <a:bodyPr lIns="91425" tIns="91425" rIns="91425" bIns="91425" anchor="t" anchorCtr="0">
              <a:noAutofit/>
            </a:bodyPr>
            <a:lstStyle/>
            <a:p>
              <a:pPr lvl="0" rtl="0">
                <a:spcBef>
                  <a:spcPts val="0"/>
                </a:spcBef>
                <a:buNone/>
              </a:pPr>
              <a:r>
                <a:rPr lang="en" sz="1800" b="1"/>
                <a:t>Nearly expired card</a:t>
              </a:r>
            </a:p>
          </p:txBody>
        </p:sp>
      </p:grpSp>
      <p:grpSp>
        <p:nvGrpSpPr>
          <p:cNvPr id="1519" name="Shape 1519"/>
          <p:cNvGrpSpPr/>
          <p:nvPr/>
        </p:nvGrpSpPr>
        <p:grpSpPr>
          <a:xfrm>
            <a:off x="3125799" y="3504789"/>
            <a:ext cx="2892422" cy="1329136"/>
            <a:chOff x="3018650" y="5014048"/>
            <a:chExt cx="3188999" cy="1306276"/>
          </a:xfrm>
        </p:grpSpPr>
        <p:sp>
          <p:nvSpPr>
            <p:cNvPr id="1520" name="Shape 1520"/>
            <p:cNvSpPr/>
            <p:nvPr/>
          </p:nvSpPr>
          <p:spPr>
            <a:xfrm>
              <a:off x="3018650" y="5298525"/>
              <a:ext cx="3188999" cy="1021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800" b="1">
                  <a:solidFill>
                    <a:schemeClr val="dk1"/>
                  </a:solidFill>
                </a:rPr>
                <a:t>Remaining days &lt; 15</a:t>
              </a:r>
            </a:p>
          </p:txBody>
        </p:sp>
        <p:sp>
          <p:nvSpPr>
            <p:cNvPr id="1521" name="Shape 1521"/>
            <p:cNvSpPr txBox="1"/>
            <p:nvPr/>
          </p:nvSpPr>
          <p:spPr>
            <a:xfrm>
              <a:off x="4156381" y="5014048"/>
              <a:ext cx="913500" cy="491700"/>
            </a:xfrm>
            <a:prstGeom prst="rect">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algn="ctr">
                <a:spcBef>
                  <a:spcPts val="0"/>
                </a:spcBef>
                <a:buNone/>
              </a:pPr>
              <a:r>
                <a:rPr lang="en" sz="2400" b="1"/>
                <a:t>?</a:t>
              </a:r>
            </a:p>
          </p:txBody>
        </p:sp>
      </p:grpSp>
      <p:sp>
        <p:nvSpPr>
          <p:cNvPr id="1522" name="Shape 152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cxnSp>
        <p:nvCxnSpPr>
          <p:cNvPr id="1523" name="Shape 1523"/>
          <p:cNvCxnSpPr>
            <a:stCxn id="1512" idx="2"/>
            <a:endCxn id="1521" idx="0"/>
          </p:cNvCxnSpPr>
          <p:nvPr/>
        </p:nvCxnSpPr>
        <p:spPr>
          <a:xfrm>
            <a:off x="4572000" y="2720237"/>
            <a:ext cx="0" cy="784500"/>
          </a:xfrm>
          <a:prstGeom prst="straightConnector1">
            <a:avLst/>
          </a:prstGeom>
          <a:noFill/>
          <a:ln w="38100" cap="flat" cmpd="sng">
            <a:solidFill>
              <a:schemeClr val="dk2"/>
            </a:solidFill>
            <a:prstDash val="solid"/>
            <a:round/>
            <a:headEnd type="none" w="lg" len="lg"/>
            <a:tailEnd type="triangle" w="lg" len="lg"/>
          </a:ln>
        </p:spPr>
      </p:cxnSp>
      <p:cxnSp>
        <p:nvCxnSpPr>
          <p:cNvPr id="1524" name="Shape 1524"/>
          <p:cNvCxnSpPr>
            <a:stCxn id="1520" idx="2"/>
            <a:endCxn id="1516" idx="0"/>
          </p:cNvCxnSpPr>
          <p:nvPr/>
        </p:nvCxnSpPr>
        <p:spPr>
          <a:xfrm>
            <a:off x="4572010" y="4833926"/>
            <a:ext cx="0" cy="784500"/>
          </a:xfrm>
          <a:prstGeom prst="straightConnector1">
            <a:avLst/>
          </a:prstGeom>
          <a:noFill/>
          <a:ln w="38100" cap="flat" cmpd="sng">
            <a:solidFill>
              <a:schemeClr val="dk2"/>
            </a:solidFill>
            <a:prstDash val="solid"/>
            <a:round/>
            <a:headEnd type="none" w="lg" len="lg"/>
            <a:tailEnd type="triangle" w="lg" len="lg"/>
          </a:ln>
        </p:spPr>
      </p:cxn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Shape 152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grpSp>
        <p:nvGrpSpPr>
          <p:cNvPr id="1530" name="Shape 1530"/>
          <p:cNvGrpSpPr/>
          <p:nvPr/>
        </p:nvGrpSpPr>
        <p:grpSpPr>
          <a:xfrm>
            <a:off x="201410" y="3562345"/>
            <a:ext cx="1238445" cy="1270154"/>
            <a:chOff x="6962635" y="1122320"/>
            <a:chExt cx="1238445" cy="1270154"/>
          </a:xfrm>
        </p:grpSpPr>
        <p:grpSp>
          <p:nvGrpSpPr>
            <p:cNvPr id="1531" name="Shape 1531"/>
            <p:cNvGrpSpPr/>
            <p:nvPr/>
          </p:nvGrpSpPr>
          <p:grpSpPr>
            <a:xfrm rot="-880933">
              <a:off x="7025919" y="1252736"/>
              <a:ext cx="1111877" cy="642612"/>
              <a:chOff x="6437825" y="1680725"/>
              <a:chExt cx="1635599" cy="945300"/>
            </a:xfrm>
          </p:grpSpPr>
          <p:sp>
            <p:nvSpPr>
              <p:cNvPr id="1532" name="Shape 1532"/>
              <p:cNvSpPr/>
              <p:nvPr/>
            </p:nvSpPr>
            <p:spPr>
              <a:xfrm>
                <a:off x="6437825" y="1680725"/>
                <a:ext cx="1635599" cy="945300"/>
              </a:xfrm>
              <a:prstGeom prst="roundRect">
                <a:avLst>
                  <a:gd name="adj" fmla="val 16667"/>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33" name="Shape 1533"/>
              <p:cNvSpPr/>
              <p:nvPr/>
            </p:nvSpPr>
            <p:spPr>
              <a:xfrm>
                <a:off x="6452825" y="1890825"/>
                <a:ext cx="1620599" cy="1949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534" name="Shape 1534"/>
              <p:cNvSpPr/>
              <p:nvPr/>
            </p:nvSpPr>
            <p:spPr>
              <a:xfrm>
                <a:off x="6677925" y="1830800"/>
                <a:ext cx="315299" cy="315299"/>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535" name="Shape 1535"/>
              <p:cNvSpPr txBox="1"/>
              <p:nvPr/>
            </p:nvSpPr>
            <p:spPr>
              <a:xfrm>
                <a:off x="6658917" y="2038669"/>
                <a:ext cx="1127700" cy="479999"/>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99999"/>
                    </a:solidFill>
                  </a:rPr>
                  <a:t>A1B2C</a:t>
                </a:r>
              </a:p>
            </p:txBody>
          </p:sp>
        </p:grpSp>
        <p:sp>
          <p:nvSpPr>
            <p:cNvPr id="1536" name="Shape 1536"/>
            <p:cNvSpPr txBox="1"/>
            <p:nvPr/>
          </p:nvSpPr>
          <p:spPr>
            <a:xfrm>
              <a:off x="7090450" y="2063375"/>
              <a:ext cx="982800" cy="329100"/>
            </a:xfrm>
            <a:prstGeom prst="rect">
              <a:avLst/>
            </a:prstGeom>
            <a:noFill/>
            <a:ln>
              <a:noFill/>
            </a:ln>
          </p:spPr>
          <p:txBody>
            <a:bodyPr lIns="91425" tIns="91425" rIns="91425" bIns="91425" anchor="t" anchorCtr="0">
              <a:noAutofit/>
            </a:bodyPr>
            <a:lstStyle/>
            <a:p>
              <a:pPr lvl="0" algn="ctr" rtl="0">
                <a:spcBef>
                  <a:spcPts val="0"/>
                </a:spcBef>
                <a:buNone/>
              </a:pPr>
              <a:r>
                <a:rPr lang="en"/>
                <a:t>NFC Card</a:t>
              </a:r>
            </a:p>
          </p:txBody>
        </p:sp>
      </p:grpSp>
      <p:grpSp>
        <p:nvGrpSpPr>
          <p:cNvPr id="1537" name="Shape 1537"/>
          <p:cNvGrpSpPr/>
          <p:nvPr/>
        </p:nvGrpSpPr>
        <p:grpSpPr>
          <a:xfrm>
            <a:off x="2345100" y="3314725"/>
            <a:ext cx="1238400" cy="1565500"/>
            <a:chOff x="5877075" y="5113675"/>
            <a:chExt cx="1238400" cy="1565500"/>
          </a:xfrm>
        </p:grpSpPr>
        <p:pic>
          <p:nvPicPr>
            <p:cNvPr id="1538" name="Shape 1538"/>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539" name="Shape 1539"/>
            <p:cNvSpPr txBox="1"/>
            <p:nvPr/>
          </p:nvSpPr>
          <p:spPr>
            <a:xfrm>
              <a:off x="5877075" y="6321275"/>
              <a:ext cx="1238400" cy="357900"/>
            </a:xfrm>
            <a:prstGeom prst="rect">
              <a:avLst/>
            </a:prstGeom>
            <a:noFill/>
            <a:ln>
              <a:noFill/>
            </a:ln>
          </p:spPr>
          <p:txBody>
            <a:bodyPr lIns="91425" tIns="91425" rIns="91425" bIns="91425" anchor="t" anchorCtr="0">
              <a:noAutofit/>
            </a:bodyPr>
            <a:lstStyle/>
            <a:p>
              <a:pPr lvl="0" algn="ctr" rtl="0">
                <a:spcBef>
                  <a:spcPts val="0"/>
                </a:spcBef>
                <a:buNone/>
              </a:pPr>
              <a:r>
                <a:rPr lang="en"/>
                <a:t>Checker App</a:t>
              </a:r>
            </a:p>
          </p:txBody>
        </p:sp>
      </p:grpSp>
      <p:sp>
        <p:nvSpPr>
          <p:cNvPr id="1540" name="Shape 1540"/>
          <p:cNvSpPr/>
          <p:nvPr/>
        </p:nvSpPr>
        <p:spPr>
          <a:xfrm>
            <a:off x="1774200" y="3732725"/>
            <a:ext cx="570900" cy="293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41" name="Shape 1541"/>
          <p:cNvSpPr txBox="1"/>
          <p:nvPr/>
        </p:nvSpPr>
        <p:spPr>
          <a:xfrm>
            <a:off x="1556550" y="3361325"/>
            <a:ext cx="1006199" cy="371400"/>
          </a:xfrm>
          <a:prstGeom prst="rect">
            <a:avLst/>
          </a:prstGeom>
          <a:noFill/>
          <a:ln>
            <a:noFill/>
          </a:ln>
        </p:spPr>
        <p:txBody>
          <a:bodyPr lIns="91425" tIns="91425" rIns="91425" bIns="91425" anchor="t" anchorCtr="0">
            <a:noAutofit/>
          </a:bodyPr>
          <a:lstStyle/>
          <a:p>
            <a:pPr lvl="0" rtl="0">
              <a:spcBef>
                <a:spcPts val="0"/>
              </a:spcBef>
              <a:buNone/>
            </a:pPr>
            <a:r>
              <a:rPr lang="en" b="1"/>
              <a:t>Read ID</a:t>
            </a:r>
          </a:p>
        </p:txBody>
      </p:sp>
      <p:sp>
        <p:nvSpPr>
          <p:cNvPr id="1542" name="Shape 1542"/>
          <p:cNvSpPr/>
          <p:nvPr/>
        </p:nvSpPr>
        <p:spPr>
          <a:xfrm>
            <a:off x="3412125" y="3562350"/>
            <a:ext cx="1238400" cy="293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43" name="Shape 1543"/>
          <p:cNvSpPr/>
          <p:nvPr/>
        </p:nvSpPr>
        <p:spPr>
          <a:xfrm rot="10800000">
            <a:off x="3412124" y="3950475"/>
            <a:ext cx="1238400" cy="2939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44" name="Shape 154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sp>
        <p:nvSpPr>
          <p:cNvPr id="1545" name="Shape 1545"/>
          <p:cNvSpPr/>
          <p:nvPr/>
        </p:nvSpPr>
        <p:spPr>
          <a:xfrm>
            <a:off x="5134400" y="2448975"/>
            <a:ext cx="3808200" cy="3296999"/>
          </a:xfrm>
          <a:prstGeom prst="roundRect">
            <a:avLst>
              <a:gd name="adj" fmla="val 16667"/>
            </a:avLst>
          </a:prstGeom>
          <a:solidFill>
            <a:srgbClr val="FFE599"/>
          </a:solidFill>
          <a:ln w="19050" cap="flat" cmpd="sng">
            <a:solidFill>
              <a:srgbClr val="BF9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t>Web Application</a:t>
            </a:r>
          </a:p>
          <a:p>
            <a:pPr lvl="0" algn="ctr" rtl="0">
              <a:spcBef>
                <a:spcPts val="0"/>
              </a:spcBef>
              <a:buNone/>
            </a:pPr>
            <a:endParaRPr sz="2400" b="1"/>
          </a:p>
          <a:p>
            <a:pPr lvl="0" algn="ctr" rtl="0">
              <a:spcBef>
                <a:spcPts val="0"/>
              </a:spcBef>
              <a:buNone/>
            </a:pPr>
            <a:endParaRPr sz="2400" b="1"/>
          </a:p>
          <a:p>
            <a:pPr lvl="0" algn="ctr" rtl="0">
              <a:spcBef>
                <a:spcPts val="0"/>
              </a:spcBef>
              <a:buNone/>
            </a:pPr>
            <a:endParaRPr sz="2400" b="1"/>
          </a:p>
          <a:p>
            <a:pPr lvl="0" algn="ctr" rtl="0">
              <a:spcBef>
                <a:spcPts val="0"/>
              </a:spcBef>
              <a:buNone/>
            </a:pPr>
            <a:endParaRPr sz="2400" b="1"/>
          </a:p>
          <a:p>
            <a:pPr lvl="0" algn="ctr" rtl="0">
              <a:spcBef>
                <a:spcPts val="0"/>
              </a:spcBef>
              <a:buNone/>
            </a:pPr>
            <a:endParaRPr sz="2400" b="1"/>
          </a:p>
          <a:p>
            <a:pPr lvl="0" algn="ctr" rtl="0">
              <a:spcBef>
                <a:spcPts val="0"/>
              </a:spcBef>
              <a:buNone/>
            </a:pPr>
            <a:endParaRPr sz="2400" b="1"/>
          </a:p>
        </p:txBody>
      </p:sp>
      <p:sp>
        <p:nvSpPr>
          <p:cNvPr id="1546" name="Shape 1546"/>
          <p:cNvSpPr/>
          <p:nvPr/>
        </p:nvSpPr>
        <p:spPr>
          <a:xfrm>
            <a:off x="4821175" y="3322725"/>
            <a:ext cx="1978199" cy="1252800"/>
          </a:xfrm>
          <a:prstGeom prst="roundRect">
            <a:avLst>
              <a:gd name="adj" fmla="val 16667"/>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t>Web Service</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Shape 155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Check card</a:t>
            </a:r>
          </a:p>
        </p:txBody>
      </p:sp>
      <p:sp>
        <p:nvSpPr>
          <p:cNvPr id="1552" name="Shape 155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83</a:t>
            </a:fld>
            <a:endParaRPr lang="en"/>
          </a:p>
        </p:txBody>
      </p:sp>
      <p:sp>
        <p:nvSpPr>
          <p:cNvPr id="1553" name="Shape 1553"/>
          <p:cNvSpPr txBox="1"/>
          <p:nvPr/>
        </p:nvSpPr>
        <p:spPr>
          <a:xfrm>
            <a:off x="870150" y="3270174"/>
            <a:ext cx="7969199" cy="2122021"/>
          </a:xfrm>
          <a:prstGeom prst="rect">
            <a:avLst/>
          </a:prstGeom>
          <a:noFill/>
          <a:ln>
            <a:noFill/>
          </a:ln>
        </p:spPr>
        <p:txBody>
          <a:bodyPr lIns="91425" tIns="91425" rIns="91425" bIns="91425" anchor="t" anchorCtr="0">
            <a:noAutofit/>
          </a:bodyPr>
          <a:lstStyle/>
          <a:p>
            <a:pPr lvl="0" rtl="0">
              <a:spcBef>
                <a:spcPts val="0"/>
              </a:spcBef>
              <a:buNone/>
            </a:pPr>
            <a:r>
              <a:rPr lang="en" sz="2400" dirty="0" smtClean="0"/>
              <a:t>While take part in traffic, </a:t>
            </a:r>
            <a:r>
              <a:rPr lang="en" sz="2400" b="1" dirty="0" smtClean="0"/>
              <a:t>Mr. Cao Thanh Minh </a:t>
            </a:r>
            <a:r>
              <a:rPr lang="en" sz="2400" dirty="0" smtClean="0"/>
              <a:t>was received a punishment from </a:t>
            </a:r>
            <a:r>
              <a:rPr lang="en" sz="2400" b="1" dirty="0" smtClean="0"/>
              <a:t>being drive too fast</a:t>
            </a:r>
            <a:r>
              <a:rPr lang="en" sz="2400" dirty="0" smtClean="0"/>
              <a:t>.</a:t>
            </a:r>
          </a:p>
          <a:p>
            <a:pPr lvl="0" rtl="0">
              <a:spcBef>
                <a:spcPts val="0"/>
              </a:spcBef>
              <a:buNone/>
            </a:pPr>
            <a:r>
              <a:rPr lang="en" sz="2400" dirty="0" smtClean="0"/>
              <a:t>Police officer used the Checking Device to </a:t>
            </a:r>
            <a:r>
              <a:rPr lang="en" sz="2400" b="1" dirty="0"/>
              <a:t>check card validation </a:t>
            </a:r>
            <a:r>
              <a:rPr lang="en" sz="2400" dirty="0"/>
              <a:t>of customer </a:t>
            </a:r>
            <a:r>
              <a:rPr lang="en" sz="2400" b="1" dirty="0"/>
              <a:t>Cao Thanh </a:t>
            </a:r>
            <a:r>
              <a:rPr lang="en" sz="2400" b="1" dirty="0" smtClean="0"/>
              <a:t>Minh</a:t>
            </a:r>
            <a:r>
              <a:rPr lang="en" sz="2400" dirty="0"/>
              <a:t> </a:t>
            </a:r>
            <a:r>
              <a:rPr lang="en" sz="2400" dirty="0" smtClean="0"/>
              <a:t>and </a:t>
            </a:r>
            <a:r>
              <a:rPr lang="en" sz="2400" b="1" dirty="0" smtClean="0"/>
              <a:t>send punishment</a:t>
            </a:r>
            <a:r>
              <a:rPr lang="en" sz="2400" dirty="0" smtClean="0"/>
              <a:t> to MIC system.</a:t>
            </a:r>
            <a:endParaRPr lang="en" sz="2400" dirty="0"/>
          </a:p>
        </p:txBody>
      </p:sp>
      <p:sp>
        <p:nvSpPr>
          <p:cNvPr id="1554" name="Shape 1554"/>
          <p:cNvSpPr txBox="1"/>
          <p:nvPr/>
        </p:nvSpPr>
        <p:spPr>
          <a:xfrm>
            <a:off x="781650" y="2598775"/>
            <a:ext cx="4380300" cy="671400"/>
          </a:xfrm>
          <a:prstGeom prst="rect">
            <a:avLst/>
          </a:prstGeom>
          <a:noFill/>
          <a:ln>
            <a:noFill/>
          </a:ln>
        </p:spPr>
        <p:txBody>
          <a:bodyPr lIns="91425" tIns="91425" rIns="91425" bIns="91425" anchor="t" anchorCtr="0">
            <a:noAutofit/>
          </a:bodyPr>
          <a:lstStyle/>
          <a:p>
            <a:pPr lvl="0" rtl="0">
              <a:spcBef>
                <a:spcPts val="0"/>
              </a:spcBef>
              <a:buNone/>
            </a:pPr>
            <a:r>
              <a:rPr lang="en" sz="3000" b="1"/>
              <a:t>Scenario:</a:t>
            </a:r>
          </a:p>
        </p:txBody>
      </p:sp>
      <p:sp>
        <p:nvSpPr>
          <p:cNvPr id="1555" name="Shape 1555"/>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3: </a:t>
            </a:r>
            <a:r>
              <a:rPr lang="en" sz="1800" b="1"/>
              <a:t>Police check card, customer see card access log</a:t>
            </a:r>
          </a:p>
        </p:txBody>
      </p:sp>
    </p:spTree>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Shape 156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561" name="Shape 1561"/>
          <p:cNvPicPr preferRelativeResize="0"/>
          <p:nvPr/>
        </p:nvPicPr>
        <p:blipFill rotWithShape="1">
          <a:blip r:embed="rId3">
            <a:alphaModFix/>
          </a:blip>
          <a:srcRect t="18719"/>
          <a:stretch/>
        </p:blipFill>
        <p:spPr>
          <a:xfrm>
            <a:off x="0" y="2648848"/>
            <a:ext cx="9143999" cy="3743925"/>
          </a:xfrm>
          <a:prstGeom prst="rect">
            <a:avLst/>
          </a:prstGeom>
          <a:noFill/>
          <a:ln>
            <a:noFill/>
          </a:ln>
        </p:spPr>
      </p:pic>
      <p:sp>
        <p:nvSpPr>
          <p:cNvPr id="1562" name="Shape 1562"/>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3: </a:t>
            </a:r>
            <a:r>
              <a:rPr lang="en" sz="1800" b="1"/>
              <a:t>Police check card, customer see card access log</a:t>
            </a:r>
          </a:p>
        </p:txBody>
      </p:sp>
      <p:sp>
        <p:nvSpPr>
          <p:cNvPr id="1563" name="Shape 156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84</a:t>
            </a:fld>
            <a:endParaRPr lang="en"/>
          </a:p>
        </p:txBody>
      </p:sp>
      <p:cxnSp>
        <p:nvCxnSpPr>
          <p:cNvPr id="1564" name="Shape 1564"/>
          <p:cNvCxnSpPr>
            <a:endCxn id="1565" idx="0"/>
          </p:cNvCxnSpPr>
          <p:nvPr/>
        </p:nvCxnSpPr>
        <p:spPr>
          <a:xfrm>
            <a:off x="5818200" y="5198450"/>
            <a:ext cx="821700" cy="547500"/>
          </a:xfrm>
          <a:prstGeom prst="straightConnector1">
            <a:avLst/>
          </a:prstGeom>
          <a:noFill/>
          <a:ln w="19050" cap="flat" cmpd="sng">
            <a:solidFill>
              <a:srgbClr val="000000"/>
            </a:solidFill>
            <a:prstDash val="dash"/>
            <a:round/>
            <a:headEnd type="none" w="lg" len="lg"/>
            <a:tailEnd type="none" w="lg" len="lg"/>
          </a:ln>
        </p:spPr>
      </p:cxnSp>
      <p:sp>
        <p:nvSpPr>
          <p:cNvPr id="1565" name="Shape 1565"/>
          <p:cNvSpPr txBox="1"/>
          <p:nvPr/>
        </p:nvSpPr>
        <p:spPr>
          <a:xfrm>
            <a:off x="5757900" y="574595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566" name="Shape 1566"/>
          <p:cNvPicPr preferRelativeResize="0"/>
          <p:nvPr/>
        </p:nvPicPr>
        <p:blipFill>
          <a:blip r:embed="rId4">
            <a:alphaModFix/>
          </a:blip>
          <a:stretch>
            <a:fillRect/>
          </a:stretch>
        </p:blipFill>
        <p:spPr>
          <a:xfrm>
            <a:off x="6059862" y="6200925"/>
            <a:ext cx="1160069" cy="412124"/>
          </a:xfrm>
          <a:prstGeom prst="rect">
            <a:avLst/>
          </a:prstGeom>
          <a:noFill/>
          <a:ln>
            <a:noFill/>
          </a:ln>
        </p:spPr>
      </p:pic>
      <p:sp>
        <p:nvSpPr>
          <p:cNvPr id="1567" name="Shape 1567"/>
          <p:cNvSpPr/>
          <p:nvPr/>
        </p:nvSpPr>
        <p:spPr>
          <a:xfrm>
            <a:off x="3718900" y="2794600"/>
            <a:ext cx="4118700" cy="40632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568" name="Shape 1568"/>
          <p:cNvSpPr/>
          <p:nvPr/>
        </p:nvSpPr>
        <p:spPr>
          <a:xfrm>
            <a:off x="6933800" y="3425062"/>
            <a:ext cx="2171700" cy="21914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569" name="Shape 1569"/>
          <p:cNvSpPr/>
          <p:nvPr/>
        </p:nvSpPr>
        <p:spPr>
          <a:xfrm>
            <a:off x="2551300" y="5446425"/>
            <a:ext cx="2171700" cy="11214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570" name="Shape 1570"/>
          <p:cNvSpPr/>
          <p:nvPr/>
        </p:nvSpPr>
        <p:spPr>
          <a:xfrm>
            <a:off x="3464475" y="4106075"/>
            <a:ext cx="1059900" cy="4122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Shape 157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576" name="Shape 1576"/>
          <p:cNvPicPr preferRelativeResize="0"/>
          <p:nvPr/>
        </p:nvPicPr>
        <p:blipFill rotWithShape="1">
          <a:blip r:embed="rId3">
            <a:alphaModFix/>
          </a:blip>
          <a:srcRect t="18719"/>
          <a:stretch/>
        </p:blipFill>
        <p:spPr>
          <a:xfrm>
            <a:off x="0" y="2648848"/>
            <a:ext cx="9143999" cy="3743925"/>
          </a:xfrm>
          <a:prstGeom prst="rect">
            <a:avLst/>
          </a:prstGeom>
          <a:noFill/>
          <a:ln>
            <a:noFill/>
          </a:ln>
        </p:spPr>
      </p:pic>
      <p:sp>
        <p:nvSpPr>
          <p:cNvPr id="1577" name="Shape 1577"/>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3: </a:t>
            </a:r>
            <a:r>
              <a:rPr lang="en" sz="1800" b="1"/>
              <a:t>Police check card, customer see card access log</a:t>
            </a:r>
          </a:p>
        </p:txBody>
      </p:sp>
      <p:sp>
        <p:nvSpPr>
          <p:cNvPr id="1578" name="Shape 157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85</a:t>
            </a:fld>
            <a:endParaRPr lang="en"/>
          </a:p>
        </p:txBody>
      </p:sp>
      <p:cxnSp>
        <p:nvCxnSpPr>
          <p:cNvPr id="1579" name="Shape 1579"/>
          <p:cNvCxnSpPr/>
          <p:nvPr/>
        </p:nvCxnSpPr>
        <p:spPr>
          <a:xfrm rot="10800000" flipH="1">
            <a:off x="5638350" y="3838849"/>
            <a:ext cx="499800" cy="459900"/>
          </a:xfrm>
          <a:prstGeom prst="straightConnector1">
            <a:avLst/>
          </a:prstGeom>
          <a:noFill/>
          <a:ln w="19050" cap="flat" cmpd="sng">
            <a:solidFill>
              <a:srgbClr val="000000"/>
            </a:solidFill>
            <a:prstDash val="dash"/>
            <a:round/>
            <a:headEnd type="none" w="lg" len="lg"/>
            <a:tailEnd type="none" w="lg" len="lg"/>
          </a:ln>
        </p:spPr>
      </p:cxnSp>
      <p:sp>
        <p:nvSpPr>
          <p:cNvPr id="1580" name="Shape 1580"/>
          <p:cNvSpPr txBox="1"/>
          <p:nvPr/>
        </p:nvSpPr>
        <p:spPr>
          <a:xfrm>
            <a:off x="6117800" y="29060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581" name="Shape 1581"/>
          <p:cNvPicPr preferRelativeResize="0"/>
          <p:nvPr/>
        </p:nvPicPr>
        <p:blipFill>
          <a:blip r:embed="rId4">
            <a:alphaModFix/>
          </a:blip>
          <a:stretch>
            <a:fillRect/>
          </a:stretch>
        </p:blipFill>
        <p:spPr>
          <a:xfrm>
            <a:off x="6419762" y="3361050"/>
            <a:ext cx="1160069" cy="412124"/>
          </a:xfrm>
          <a:prstGeom prst="rect">
            <a:avLst/>
          </a:prstGeom>
          <a:noFill/>
          <a:ln>
            <a:noFill/>
          </a:ln>
        </p:spPr>
      </p:pic>
      <p:sp>
        <p:nvSpPr>
          <p:cNvPr id="1582" name="Shape 1582"/>
          <p:cNvSpPr/>
          <p:nvPr/>
        </p:nvSpPr>
        <p:spPr>
          <a:xfrm>
            <a:off x="6218175" y="4018825"/>
            <a:ext cx="2887200" cy="15977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583" name="Shape 1583"/>
          <p:cNvSpPr/>
          <p:nvPr/>
        </p:nvSpPr>
        <p:spPr>
          <a:xfrm>
            <a:off x="2551300" y="5446425"/>
            <a:ext cx="2972999" cy="11214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584" name="Shape 1584"/>
          <p:cNvSpPr/>
          <p:nvPr/>
        </p:nvSpPr>
        <p:spPr>
          <a:xfrm>
            <a:off x="4118800" y="5211725"/>
            <a:ext cx="1519500" cy="11214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Shape 158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590" name="Shape 1590"/>
          <p:cNvPicPr preferRelativeResize="0"/>
          <p:nvPr/>
        </p:nvPicPr>
        <p:blipFill rotWithShape="1">
          <a:blip r:embed="rId3">
            <a:alphaModFix/>
          </a:blip>
          <a:srcRect t="18719"/>
          <a:stretch/>
        </p:blipFill>
        <p:spPr>
          <a:xfrm>
            <a:off x="0" y="2648848"/>
            <a:ext cx="9143999" cy="3743925"/>
          </a:xfrm>
          <a:prstGeom prst="rect">
            <a:avLst/>
          </a:prstGeom>
          <a:noFill/>
          <a:ln>
            <a:noFill/>
          </a:ln>
        </p:spPr>
      </p:pic>
      <p:sp>
        <p:nvSpPr>
          <p:cNvPr id="1591" name="Shape 1591"/>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3: </a:t>
            </a:r>
            <a:r>
              <a:rPr lang="en" sz="1800" b="1"/>
              <a:t>Police check card, customer see card access log</a:t>
            </a:r>
          </a:p>
        </p:txBody>
      </p:sp>
      <p:sp>
        <p:nvSpPr>
          <p:cNvPr id="1592" name="Shape 159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86</a:t>
            </a:fld>
            <a:endParaRPr lang="en"/>
          </a:p>
        </p:txBody>
      </p:sp>
      <p:cxnSp>
        <p:nvCxnSpPr>
          <p:cNvPr id="1593" name="Shape 1593"/>
          <p:cNvCxnSpPr/>
          <p:nvPr/>
        </p:nvCxnSpPr>
        <p:spPr>
          <a:xfrm rot="10800000" flipH="1">
            <a:off x="5638350" y="3838849"/>
            <a:ext cx="499800" cy="459900"/>
          </a:xfrm>
          <a:prstGeom prst="straightConnector1">
            <a:avLst/>
          </a:prstGeom>
          <a:noFill/>
          <a:ln w="19050" cap="flat" cmpd="sng">
            <a:solidFill>
              <a:srgbClr val="000000"/>
            </a:solidFill>
            <a:prstDash val="dash"/>
            <a:round/>
            <a:headEnd type="none" w="lg" len="lg"/>
            <a:tailEnd type="none" w="lg" len="lg"/>
          </a:ln>
        </p:spPr>
      </p:cxnSp>
      <p:sp>
        <p:nvSpPr>
          <p:cNvPr id="1594" name="Shape 1594"/>
          <p:cNvSpPr txBox="1"/>
          <p:nvPr/>
        </p:nvSpPr>
        <p:spPr>
          <a:xfrm>
            <a:off x="6117800" y="29060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595" name="Shape 1595"/>
          <p:cNvPicPr preferRelativeResize="0"/>
          <p:nvPr/>
        </p:nvPicPr>
        <p:blipFill>
          <a:blip r:embed="rId4">
            <a:alphaModFix/>
          </a:blip>
          <a:stretch>
            <a:fillRect/>
          </a:stretch>
        </p:blipFill>
        <p:spPr>
          <a:xfrm>
            <a:off x="6419762" y="3361050"/>
            <a:ext cx="1160069" cy="412124"/>
          </a:xfrm>
          <a:prstGeom prst="rect">
            <a:avLst/>
          </a:prstGeom>
          <a:noFill/>
          <a:ln>
            <a:noFill/>
          </a:ln>
        </p:spPr>
      </p:pic>
      <p:sp>
        <p:nvSpPr>
          <p:cNvPr id="1596" name="Shape 1596"/>
          <p:cNvSpPr/>
          <p:nvPr/>
        </p:nvSpPr>
        <p:spPr>
          <a:xfrm>
            <a:off x="6218175" y="4018825"/>
            <a:ext cx="2887200" cy="15977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Shape 160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602" name="Shape 1602"/>
          <p:cNvPicPr preferRelativeResize="0"/>
          <p:nvPr/>
        </p:nvPicPr>
        <p:blipFill rotWithShape="1">
          <a:blip r:embed="rId3">
            <a:alphaModFix/>
          </a:blip>
          <a:srcRect t="18719"/>
          <a:stretch/>
        </p:blipFill>
        <p:spPr>
          <a:xfrm>
            <a:off x="0" y="2648848"/>
            <a:ext cx="9143999" cy="3743925"/>
          </a:xfrm>
          <a:prstGeom prst="rect">
            <a:avLst/>
          </a:prstGeom>
          <a:noFill/>
          <a:ln>
            <a:noFill/>
          </a:ln>
        </p:spPr>
      </p:pic>
      <p:sp>
        <p:nvSpPr>
          <p:cNvPr id="1603" name="Shape 1603"/>
          <p:cNvSpPr txBox="1"/>
          <p:nvPr/>
        </p:nvSpPr>
        <p:spPr>
          <a:xfrm>
            <a:off x="457200" y="1687175"/>
            <a:ext cx="8229600" cy="671400"/>
          </a:xfrm>
          <a:prstGeom prst="rect">
            <a:avLst/>
          </a:prstGeom>
          <a:noFill/>
          <a:ln>
            <a:noFill/>
          </a:ln>
        </p:spPr>
        <p:txBody>
          <a:bodyPr lIns="91425" tIns="91425" rIns="91425" bIns="91425" anchor="t" anchorCtr="0">
            <a:noAutofit/>
          </a:bodyPr>
          <a:lstStyle/>
          <a:p>
            <a:pPr lvl="0" rtl="0">
              <a:spcBef>
                <a:spcPts val="0"/>
              </a:spcBef>
              <a:buNone/>
            </a:pPr>
            <a:r>
              <a:rPr lang="en" sz="2400" b="1"/>
              <a:t>DEMO 3: </a:t>
            </a:r>
            <a:r>
              <a:rPr lang="en" sz="1800" b="1"/>
              <a:t>Police check card, customer see card access log</a:t>
            </a:r>
          </a:p>
        </p:txBody>
      </p:sp>
      <p:sp>
        <p:nvSpPr>
          <p:cNvPr id="1604" name="Shape 160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87</a:t>
            </a:fld>
            <a:endParaRPr lang="en"/>
          </a:p>
        </p:txBody>
      </p:sp>
      <p:cxnSp>
        <p:nvCxnSpPr>
          <p:cNvPr id="1605" name="Shape 1605"/>
          <p:cNvCxnSpPr/>
          <p:nvPr/>
        </p:nvCxnSpPr>
        <p:spPr>
          <a:xfrm rot="10800000" flipH="1">
            <a:off x="5638350" y="3838849"/>
            <a:ext cx="499800" cy="459900"/>
          </a:xfrm>
          <a:prstGeom prst="straightConnector1">
            <a:avLst/>
          </a:prstGeom>
          <a:noFill/>
          <a:ln w="19050" cap="flat" cmpd="sng">
            <a:solidFill>
              <a:srgbClr val="000000"/>
            </a:solidFill>
            <a:prstDash val="dash"/>
            <a:round/>
            <a:headEnd type="none" w="lg" len="lg"/>
            <a:tailEnd type="none" w="lg" len="lg"/>
          </a:ln>
        </p:spPr>
      </p:cxnSp>
      <p:sp>
        <p:nvSpPr>
          <p:cNvPr id="1606" name="Shape 1606"/>
          <p:cNvSpPr txBox="1"/>
          <p:nvPr/>
        </p:nvSpPr>
        <p:spPr>
          <a:xfrm>
            <a:off x="6117800" y="2906075"/>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607" name="Shape 1607"/>
          <p:cNvPicPr preferRelativeResize="0"/>
          <p:nvPr/>
        </p:nvPicPr>
        <p:blipFill>
          <a:blip r:embed="rId4">
            <a:alphaModFix/>
          </a:blip>
          <a:stretch>
            <a:fillRect/>
          </a:stretch>
        </p:blipFill>
        <p:spPr>
          <a:xfrm>
            <a:off x="6419762" y="3361050"/>
            <a:ext cx="1160069" cy="412124"/>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Shape 161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Check card</a:t>
            </a:r>
          </a:p>
        </p:txBody>
      </p:sp>
      <p:pic>
        <p:nvPicPr>
          <p:cNvPr id="1613" name="Shape 161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614" name="Shape 161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88</a:t>
            </a:fld>
            <a:endParaRPr lang="en"/>
          </a:p>
        </p:txBody>
      </p:sp>
      <p:sp>
        <p:nvSpPr>
          <p:cNvPr id="1615" name="Shape 1615"/>
          <p:cNvSpPr/>
          <p:nvPr/>
        </p:nvSpPr>
        <p:spPr>
          <a:xfrm>
            <a:off x="363350" y="2225450"/>
            <a:ext cx="6328200" cy="4374899"/>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616" name="Shape 1616"/>
          <p:cNvSpPr/>
          <p:nvPr/>
        </p:nvSpPr>
        <p:spPr>
          <a:xfrm>
            <a:off x="6691875" y="5619150"/>
            <a:ext cx="1995000" cy="980999"/>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617" name="Shape 1617"/>
          <p:cNvSpPr/>
          <p:nvPr/>
        </p:nvSpPr>
        <p:spPr>
          <a:xfrm>
            <a:off x="6691600" y="2319325"/>
            <a:ext cx="1995000" cy="1999200"/>
          </a:xfrm>
          <a:prstGeom prst="rect">
            <a:avLst/>
          </a:prstGeom>
          <a:solidFill>
            <a:srgbClr val="FFFFFF">
              <a:alpha val="81150"/>
            </a:srgbClr>
          </a:solidFill>
          <a:ln>
            <a:noFill/>
          </a:ln>
        </p:spPr>
        <p:txBody>
          <a:bodyPr lIns="91425" tIns="91425" rIns="91425" bIns="91425" anchor="ctr" anchorCtr="0">
            <a:noAutofit/>
          </a:bodyPr>
          <a:lstStyle/>
          <a:p>
            <a:pPr>
              <a:spcBef>
                <a:spcPts val="0"/>
              </a:spcBef>
              <a:buNone/>
            </a:pPr>
            <a:endParaRPr/>
          </a:p>
        </p:txBody>
      </p:sp>
      <p:sp>
        <p:nvSpPr>
          <p:cNvPr id="1618" name="Shape 1618"/>
          <p:cNvSpPr/>
          <p:nvPr/>
        </p:nvSpPr>
        <p:spPr>
          <a:xfrm>
            <a:off x="6691550" y="4318750"/>
            <a:ext cx="1995000" cy="1284299"/>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Shape 1623"/>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a:solidFill>
                  <a:srgbClr val="FFFFFF"/>
                </a:solidFill>
              </a:rPr>
              <a:t>Scheduler &amp; Notification</a:t>
            </a:r>
          </a:p>
        </p:txBody>
      </p:sp>
      <p:sp>
        <p:nvSpPr>
          <p:cNvPr id="1624" name="Shape 162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89</a:t>
            </a:fld>
            <a:endParaRPr lang="en"/>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2. Solution</a:t>
            </a:r>
          </a:p>
        </p:txBody>
      </p:sp>
      <p:sp>
        <p:nvSpPr>
          <p:cNvPr id="113" name="Shape 113"/>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a:t>MIC System</a:t>
            </a:r>
          </a:p>
        </p:txBody>
      </p:sp>
      <p:sp>
        <p:nvSpPr>
          <p:cNvPr id="114" name="Shape 114"/>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 name="Shape 1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Shape 162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rgbClr val="000000"/>
              </a:buClr>
              <a:buSzPct val="30555"/>
              <a:buFont typeface="Arial"/>
              <a:buNone/>
            </a:pPr>
            <a:r>
              <a:rPr lang="en"/>
              <a:t>Scheduler &amp; Notification</a:t>
            </a:r>
          </a:p>
        </p:txBody>
      </p:sp>
      <p:grpSp>
        <p:nvGrpSpPr>
          <p:cNvPr id="1630" name="Shape 1630"/>
          <p:cNvGrpSpPr/>
          <p:nvPr/>
        </p:nvGrpSpPr>
        <p:grpSpPr>
          <a:xfrm>
            <a:off x="3224100" y="2490925"/>
            <a:ext cx="2695799" cy="2900699"/>
            <a:chOff x="2711675" y="2364825"/>
            <a:chExt cx="2695799" cy="2900699"/>
          </a:xfrm>
        </p:grpSpPr>
        <p:sp>
          <p:nvSpPr>
            <p:cNvPr id="1631" name="Shape 1631"/>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632" name="Shape 1632"/>
            <p:cNvPicPr preferRelativeResize="0"/>
            <p:nvPr/>
          </p:nvPicPr>
          <p:blipFill>
            <a:blip r:embed="rId3">
              <a:alphaModFix/>
            </a:blip>
            <a:stretch>
              <a:fillRect/>
            </a:stretch>
          </p:blipFill>
          <p:spPr>
            <a:xfrm>
              <a:off x="3143250" y="2892975"/>
              <a:ext cx="1964775" cy="1964775"/>
            </a:xfrm>
            <a:prstGeom prst="rect">
              <a:avLst/>
            </a:prstGeom>
            <a:noFill/>
            <a:ln>
              <a:noFill/>
            </a:ln>
          </p:spPr>
        </p:pic>
      </p:grpSp>
      <p:sp>
        <p:nvSpPr>
          <p:cNvPr id="1633" name="Shape 1633"/>
          <p:cNvSpPr txBox="1"/>
          <p:nvPr/>
        </p:nvSpPr>
        <p:spPr>
          <a:xfrm>
            <a:off x="2869325" y="5738650"/>
            <a:ext cx="3452700" cy="709499"/>
          </a:xfrm>
          <a:prstGeom prst="rect">
            <a:avLst/>
          </a:prstGeom>
          <a:noFill/>
          <a:ln>
            <a:noFill/>
          </a:ln>
        </p:spPr>
        <p:txBody>
          <a:bodyPr lIns="91425" tIns="91425" rIns="91425" bIns="91425" anchor="t" anchorCtr="0">
            <a:noAutofit/>
          </a:bodyPr>
          <a:lstStyle/>
          <a:p>
            <a:pPr algn="ctr">
              <a:spcBef>
                <a:spcPts val="0"/>
              </a:spcBef>
              <a:buNone/>
            </a:pPr>
            <a:r>
              <a:rPr lang="en" sz="3000" b="1"/>
              <a:t>Scheduler</a:t>
            </a:r>
          </a:p>
        </p:txBody>
      </p:sp>
      <p:sp>
        <p:nvSpPr>
          <p:cNvPr id="1634" name="Shape 163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90</a:t>
            </a:fld>
            <a:endParaRPr lang="en"/>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Shape 163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Scheduler &amp; Notification</a:t>
            </a:r>
          </a:p>
        </p:txBody>
      </p:sp>
      <p:sp>
        <p:nvSpPr>
          <p:cNvPr id="1640" name="Shape 1640"/>
          <p:cNvSpPr/>
          <p:nvPr/>
        </p:nvSpPr>
        <p:spPr>
          <a:xfrm>
            <a:off x="319350" y="2630800"/>
            <a:ext cx="3110400" cy="7884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1800" b="1"/>
              <a:t>Nearly expired contract</a:t>
            </a:r>
          </a:p>
        </p:txBody>
      </p:sp>
      <p:sp>
        <p:nvSpPr>
          <p:cNvPr id="1641" name="Shape 1641"/>
          <p:cNvSpPr/>
          <p:nvPr/>
        </p:nvSpPr>
        <p:spPr>
          <a:xfrm>
            <a:off x="3519737" y="2898787"/>
            <a:ext cx="725099" cy="2837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42" name="Shape 1642"/>
          <p:cNvSpPr txBox="1"/>
          <p:nvPr/>
        </p:nvSpPr>
        <p:spPr>
          <a:xfrm>
            <a:off x="4434151" y="2804225"/>
            <a:ext cx="3531299" cy="520199"/>
          </a:xfrm>
          <a:prstGeom prst="rect">
            <a:avLst/>
          </a:prstGeom>
          <a:noFill/>
          <a:ln>
            <a:noFill/>
          </a:ln>
        </p:spPr>
        <p:txBody>
          <a:bodyPr lIns="91425" tIns="91425" rIns="91425" bIns="91425" anchor="t" anchorCtr="0">
            <a:noAutofit/>
          </a:bodyPr>
          <a:lstStyle/>
          <a:p>
            <a:pPr marL="457200" lvl="0" indent="-336550">
              <a:spcBef>
                <a:spcPts val="0"/>
              </a:spcBef>
              <a:buSzPct val="100000"/>
              <a:buChar char="-"/>
            </a:pPr>
            <a:r>
              <a:rPr lang="en" sz="1700" b="1"/>
              <a:t>Send notification</a:t>
            </a:r>
          </a:p>
        </p:txBody>
      </p:sp>
      <p:sp>
        <p:nvSpPr>
          <p:cNvPr id="1643" name="Shape 1643"/>
          <p:cNvSpPr/>
          <p:nvPr/>
        </p:nvSpPr>
        <p:spPr>
          <a:xfrm>
            <a:off x="343000" y="3665625"/>
            <a:ext cx="3110400" cy="7884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b="1"/>
              <a:t>Expired contract</a:t>
            </a:r>
          </a:p>
        </p:txBody>
      </p:sp>
      <p:sp>
        <p:nvSpPr>
          <p:cNvPr id="1644" name="Shape 1644"/>
          <p:cNvSpPr/>
          <p:nvPr/>
        </p:nvSpPr>
        <p:spPr>
          <a:xfrm>
            <a:off x="3543387" y="3933612"/>
            <a:ext cx="725099" cy="2837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45" name="Shape 1645"/>
          <p:cNvSpPr txBox="1"/>
          <p:nvPr/>
        </p:nvSpPr>
        <p:spPr>
          <a:xfrm>
            <a:off x="4434149" y="3665625"/>
            <a:ext cx="4552200" cy="1054799"/>
          </a:xfrm>
          <a:prstGeom prst="rect">
            <a:avLst/>
          </a:prstGeom>
          <a:noFill/>
          <a:ln>
            <a:noFill/>
          </a:ln>
        </p:spPr>
        <p:txBody>
          <a:bodyPr lIns="91425" tIns="91425" rIns="91425" bIns="91425" anchor="t" anchorCtr="0">
            <a:noAutofit/>
          </a:bodyPr>
          <a:lstStyle/>
          <a:p>
            <a:pPr marL="457200" lvl="0" indent="-336550" rtl="0">
              <a:spcBef>
                <a:spcPts val="0"/>
              </a:spcBef>
              <a:buSzPct val="100000"/>
              <a:buChar char="-"/>
            </a:pPr>
            <a:r>
              <a:rPr lang="en" sz="1700" b="1"/>
              <a:t>Send notification</a:t>
            </a:r>
          </a:p>
          <a:p>
            <a:pPr marL="457200" lvl="0" indent="-336550" rtl="0">
              <a:spcBef>
                <a:spcPts val="0"/>
              </a:spcBef>
              <a:buSzPct val="100000"/>
              <a:buChar char="-"/>
            </a:pPr>
            <a:r>
              <a:rPr lang="en" sz="1700" b="1"/>
              <a:t>Change contract status to “Expired”</a:t>
            </a:r>
          </a:p>
        </p:txBody>
      </p:sp>
      <p:sp>
        <p:nvSpPr>
          <p:cNvPr id="1646" name="Shape 1646"/>
          <p:cNvSpPr/>
          <p:nvPr/>
        </p:nvSpPr>
        <p:spPr>
          <a:xfrm>
            <a:off x="327275" y="4700450"/>
            <a:ext cx="3110400" cy="7884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b="1"/>
              <a:t>Payment duedate exceed</a:t>
            </a:r>
          </a:p>
        </p:txBody>
      </p:sp>
      <p:sp>
        <p:nvSpPr>
          <p:cNvPr id="1647" name="Shape 1647"/>
          <p:cNvSpPr/>
          <p:nvPr/>
        </p:nvSpPr>
        <p:spPr>
          <a:xfrm>
            <a:off x="3527662" y="4968437"/>
            <a:ext cx="725099" cy="2837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48" name="Shape 1648"/>
          <p:cNvSpPr txBox="1"/>
          <p:nvPr/>
        </p:nvSpPr>
        <p:spPr>
          <a:xfrm>
            <a:off x="4418550" y="4700450"/>
            <a:ext cx="4725299" cy="1054799"/>
          </a:xfrm>
          <a:prstGeom prst="rect">
            <a:avLst/>
          </a:prstGeom>
          <a:noFill/>
          <a:ln>
            <a:noFill/>
          </a:ln>
        </p:spPr>
        <p:txBody>
          <a:bodyPr lIns="91425" tIns="91425" rIns="91425" bIns="91425" anchor="t" anchorCtr="0">
            <a:noAutofit/>
          </a:bodyPr>
          <a:lstStyle/>
          <a:p>
            <a:pPr marL="457200" lvl="0" indent="-336550" rtl="0">
              <a:spcBef>
                <a:spcPts val="0"/>
              </a:spcBef>
              <a:buSzPct val="100000"/>
              <a:buChar char="-"/>
            </a:pPr>
            <a:r>
              <a:rPr lang="en" sz="1700" b="1"/>
              <a:t>Send notification</a:t>
            </a:r>
          </a:p>
          <a:p>
            <a:pPr marL="457200" lvl="0" indent="-336550" rtl="0">
              <a:spcBef>
                <a:spcPts val="0"/>
              </a:spcBef>
              <a:buSzPct val="100000"/>
              <a:buChar char="-"/>
            </a:pPr>
            <a:r>
              <a:rPr lang="en" sz="1700" b="1"/>
              <a:t>Change contract status to “Cancelled”</a:t>
            </a:r>
          </a:p>
        </p:txBody>
      </p:sp>
      <p:sp>
        <p:nvSpPr>
          <p:cNvPr id="1649" name="Shape 1649"/>
          <p:cNvSpPr/>
          <p:nvPr/>
        </p:nvSpPr>
        <p:spPr>
          <a:xfrm>
            <a:off x="327275" y="5735275"/>
            <a:ext cx="3110400" cy="7884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b="1"/>
              <a:t>Contract start date arrives</a:t>
            </a:r>
          </a:p>
        </p:txBody>
      </p:sp>
      <p:sp>
        <p:nvSpPr>
          <p:cNvPr id="1650" name="Shape 1650"/>
          <p:cNvSpPr/>
          <p:nvPr/>
        </p:nvSpPr>
        <p:spPr>
          <a:xfrm>
            <a:off x="3527662" y="6003262"/>
            <a:ext cx="725099" cy="2837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51" name="Shape 1651"/>
          <p:cNvSpPr txBox="1"/>
          <p:nvPr/>
        </p:nvSpPr>
        <p:spPr>
          <a:xfrm>
            <a:off x="4434149" y="5735275"/>
            <a:ext cx="4552200" cy="1054799"/>
          </a:xfrm>
          <a:prstGeom prst="rect">
            <a:avLst/>
          </a:prstGeom>
          <a:noFill/>
          <a:ln>
            <a:noFill/>
          </a:ln>
        </p:spPr>
        <p:txBody>
          <a:bodyPr lIns="91425" tIns="91425" rIns="91425" bIns="91425" anchor="t" anchorCtr="0">
            <a:noAutofit/>
          </a:bodyPr>
          <a:lstStyle/>
          <a:p>
            <a:pPr marL="457200" lvl="0" indent="-336550" rtl="0">
              <a:spcBef>
                <a:spcPts val="0"/>
              </a:spcBef>
              <a:buSzPct val="100000"/>
              <a:buChar char="-"/>
            </a:pPr>
            <a:r>
              <a:rPr lang="en" sz="1700" b="1"/>
              <a:t>Send notification</a:t>
            </a:r>
          </a:p>
          <a:p>
            <a:pPr marL="457200" lvl="0" indent="-336550" rtl="0">
              <a:spcBef>
                <a:spcPts val="0"/>
              </a:spcBef>
              <a:buSzPct val="100000"/>
              <a:buChar char="-"/>
            </a:pPr>
            <a:r>
              <a:rPr lang="en" sz="1700" b="1"/>
              <a:t>Change contract status to “Ready”</a:t>
            </a:r>
          </a:p>
        </p:txBody>
      </p:sp>
      <p:sp>
        <p:nvSpPr>
          <p:cNvPr id="1652" name="Shape 1652"/>
          <p:cNvSpPr txBox="1"/>
          <p:nvPr/>
        </p:nvSpPr>
        <p:spPr>
          <a:xfrm>
            <a:off x="457275" y="1669475"/>
            <a:ext cx="8229600" cy="709499"/>
          </a:xfrm>
          <a:prstGeom prst="rect">
            <a:avLst/>
          </a:prstGeom>
          <a:noFill/>
          <a:ln>
            <a:noFill/>
          </a:ln>
        </p:spPr>
        <p:txBody>
          <a:bodyPr lIns="91425" tIns="91425" rIns="91425" bIns="91425" anchor="t" anchorCtr="0">
            <a:noAutofit/>
          </a:bodyPr>
          <a:lstStyle/>
          <a:p>
            <a:pPr lvl="0" algn="ctr" rtl="0">
              <a:spcBef>
                <a:spcPts val="0"/>
              </a:spcBef>
              <a:buNone/>
            </a:pPr>
            <a:r>
              <a:rPr lang="en" sz="3000" b="1"/>
              <a:t>Scheduler task starts at 00:00 everyday</a:t>
            </a:r>
          </a:p>
        </p:txBody>
      </p:sp>
      <p:sp>
        <p:nvSpPr>
          <p:cNvPr id="1653" name="Shape 165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91</a:t>
            </a:fld>
            <a:endParaRPr lang="en"/>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Shape 165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Scheduler &amp; Notification</a:t>
            </a:r>
          </a:p>
        </p:txBody>
      </p:sp>
      <p:sp>
        <p:nvSpPr>
          <p:cNvPr id="1659" name="Shape 165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92</a:t>
            </a:fld>
            <a:endParaRPr lang="en"/>
          </a:p>
        </p:txBody>
      </p:sp>
      <p:sp>
        <p:nvSpPr>
          <p:cNvPr id="1660" name="Shape 1660"/>
          <p:cNvSpPr txBox="1"/>
          <p:nvPr/>
        </p:nvSpPr>
        <p:spPr>
          <a:xfrm>
            <a:off x="457275" y="1669475"/>
            <a:ext cx="8229600" cy="709499"/>
          </a:xfrm>
          <a:prstGeom prst="rect">
            <a:avLst/>
          </a:prstGeom>
          <a:noFill/>
          <a:ln>
            <a:noFill/>
          </a:ln>
        </p:spPr>
        <p:txBody>
          <a:bodyPr lIns="91425" tIns="91425" rIns="91425" bIns="91425" anchor="t" anchorCtr="0">
            <a:noAutofit/>
          </a:bodyPr>
          <a:lstStyle/>
          <a:p>
            <a:pPr lvl="0" algn="ctr" rtl="0">
              <a:spcBef>
                <a:spcPts val="0"/>
              </a:spcBef>
              <a:buNone/>
            </a:pPr>
            <a:r>
              <a:rPr lang="en" sz="3000" b="1"/>
              <a:t>Notify methods</a:t>
            </a:r>
          </a:p>
        </p:txBody>
      </p:sp>
      <p:pic>
        <p:nvPicPr>
          <p:cNvPr id="1661" name="Shape 1661"/>
          <p:cNvPicPr preferRelativeResize="0"/>
          <p:nvPr/>
        </p:nvPicPr>
        <p:blipFill>
          <a:blip r:embed="rId3">
            <a:alphaModFix/>
          </a:blip>
          <a:stretch>
            <a:fillRect/>
          </a:stretch>
        </p:blipFill>
        <p:spPr>
          <a:xfrm flipH="1">
            <a:off x="659400" y="3054625"/>
            <a:ext cx="2647950" cy="2438400"/>
          </a:xfrm>
          <a:prstGeom prst="rect">
            <a:avLst/>
          </a:prstGeom>
          <a:noFill/>
          <a:ln>
            <a:noFill/>
          </a:ln>
        </p:spPr>
      </p:pic>
      <p:pic>
        <p:nvPicPr>
          <p:cNvPr id="1662" name="Shape 1662"/>
          <p:cNvPicPr preferRelativeResize="0"/>
          <p:nvPr/>
        </p:nvPicPr>
        <p:blipFill>
          <a:blip r:embed="rId4">
            <a:alphaModFix/>
          </a:blip>
          <a:stretch>
            <a:fillRect/>
          </a:stretch>
        </p:blipFill>
        <p:spPr>
          <a:xfrm>
            <a:off x="5381974" y="2988675"/>
            <a:ext cx="2564050" cy="2133650"/>
          </a:xfrm>
          <a:prstGeom prst="rect">
            <a:avLst/>
          </a:prstGeom>
          <a:noFill/>
          <a:ln>
            <a:noFill/>
          </a:ln>
        </p:spPr>
      </p:pic>
      <p:sp>
        <p:nvSpPr>
          <p:cNvPr id="1663" name="Shape 1663"/>
          <p:cNvSpPr/>
          <p:nvPr/>
        </p:nvSpPr>
        <p:spPr>
          <a:xfrm>
            <a:off x="2796350" y="2938800"/>
            <a:ext cx="1005600" cy="980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3000" b="1">
                <a:solidFill>
                  <a:srgbClr val="FFFFFF"/>
                </a:solidFill>
              </a:rPr>
              <a:t>1</a:t>
            </a:r>
          </a:p>
        </p:txBody>
      </p:sp>
      <p:sp>
        <p:nvSpPr>
          <p:cNvPr id="1664" name="Shape 1664"/>
          <p:cNvSpPr/>
          <p:nvPr/>
        </p:nvSpPr>
        <p:spPr>
          <a:xfrm>
            <a:off x="7551200" y="2790425"/>
            <a:ext cx="1005600" cy="980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solidFill>
                  <a:srgbClr val="FFFFFF"/>
                </a:solidFill>
              </a:rPr>
              <a:t>1</a:t>
            </a:r>
          </a:p>
        </p:txBody>
      </p:sp>
      <p:sp>
        <p:nvSpPr>
          <p:cNvPr id="1665" name="Shape 1665"/>
          <p:cNvSpPr txBox="1"/>
          <p:nvPr/>
        </p:nvSpPr>
        <p:spPr>
          <a:xfrm>
            <a:off x="791300" y="5440250"/>
            <a:ext cx="2516099" cy="524699"/>
          </a:xfrm>
          <a:prstGeom prst="rect">
            <a:avLst/>
          </a:prstGeom>
          <a:noFill/>
          <a:ln>
            <a:noFill/>
          </a:ln>
        </p:spPr>
        <p:txBody>
          <a:bodyPr lIns="91425" tIns="91425" rIns="91425" bIns="91425" anchor="t" anchorCtr="0">
            <a:noAutofit/>
          </a:bodyPr>
          <a:lstStyle/>
          <a:p>
            <a:pPr algn="ctr">
              <a:spcBef>
                <a:spcPts val="0"/>
              </a:spcBef>
              <a:buNone/>
            </a:pPr>
            <a:r>
              <a:rPr lang="en" sz="3000"/>
              <a:t>Web</a:t>
            </a:r>
          </a:p>
        </p:txBody>
      </p:sp>
      <p:sp>
        <p:nvSpPr>
          <p:cNvPr id="1666" name="Shape 1666"/>
          <p:cNvSpPr txBox="1"/>
          <p:nvPr/>
        </p:nvSpPr>
        <p:spPr>
          <a:xfrm>
            <a:off x="5405950" y="5493025"/>
            <a:ext cx="2516099" cy="524699"/>
          </a:xfrm>
          <a:prstGeom prst="rect">
            <a:avLst/>
          </a:prstGeom>
          <a:noFill/>
          <a:ln>
            <a:noFill/>
          </a:ln>
        </p:spPr>
        <p:txBody>
          <a:bodyPr lIns="91425" tIns="91425" rIns="91425" bIns="91425" anchor="t" anchorCtr="0">
            <a:noAutofit/>
          </a:bodyPr>
          <a:lstStyle/>
          <a:p>
            <a:pPr lvl="0" algn="ctr" rtl="0">
              <a:spcBef>
                <a:spcPts val="0"/>
              </a:spcBef>
              <a:buNone/>
            </a:pPr>
            <a:r>
              <a:rPr lang="en" sz="3000"/>
              <a:t>Email</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Shape 167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Scheduler &amp; Notification</a:t>
            </a:r>
          </a:p>
        </p:txBody>
      </p:sp>
      <p:sp>
        <p:nvSpPr>
          <p:cNvPr id="1672" name="Shape 167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93</a:t>
            </a:fld>
            <a:endParaRPr lang="en"/>
          </a:p>
        </p:txBody>
      </p:sp>
      <p:sp>
        <p:nvSpPr>
          <p:cNvPr id="1673" name="Shape 1673"/>
          <p:cNvSpPr txBox="1"/>
          <p:nvPr/>
        </p:nvSpPr>
        <p:spPr>
          <a:xfrm>
            <a:off x="3211950" y="1698025"/>
            <a:ext cx="2720100" cy="708900"/>
          </a:xfrm>
          <a:prstGeom prst="rect">
            <a:avLst/>
          </a:prstGeom>
          <a:noFill/>
          <a:ln>
            <a:noFill/>
          </a:ln>
        </p:spPr>
        <p:txBody>
          <a:bodyPr lIns="91425" tIns="91425" rIns="91425" bIns="91425" anchor="t" anchorCtr="0">
            <a:noAutofit/>
          </a:bodyPr>
          <a:lstStyle/>
          <a:p>
            <a:pPr lvl="0" algn="ctr" rtl="0">
              <a:spcBef>
                <a:spcPts val="600"/>
              </a:spcBef>
              <a:buClr>
                <a:schemeClr val="dk1"/>
              </a:buClr>
              <a:buSzPct val="36666"/>
              <a:buFont typeface="Arial"/>
              <a:buNone/>
            </a:pPr>
            <a:r>
              <a:rPr lang="en" sz="3000">
                <a:solidFill>
                  <a:schemeClr val="dk1"/>
                </a:solidFill>
              </a:rPr>
              <a:t>Ajax Polling</a:t>
            </a:r>
          </a:p>
        </p:txBody>
      </p:sp>
      <p:grpSp>
        <p:nvGrpSpPr>
          <p:cNvPr id="1674" name="Shape 1674"/>
          <p:cNvGrpSpPr/>
          <p:nvPr/>
        </p:nvGrpSpPr>
        <p:grpSpPr>
          <a:xfrm>
            <a:off x="7362102" y="3616846"/>
            <a:ext cx="1221466" cy="1314307"/>
            <a:chOff x="2711675" y="2364825"/>
            <a:chExt cx="2695799" cy="2900699"/>
          </a:xfrm>
        </p:grpSpPr>
        <p:sp>
          <p:nvSpPr>
            <p:cNvPr id="1675" name="Shape 167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676" name="Shape 1676"/>
            <p:cNvPicPr preferRelativeResize="0"/>
            <p:nvPr/>
          </p:nvPicPr>
          <p:blipFill>
            <a:blip r:embed="rId3">
              <a:alphaModFix/>
            </a:blip>
            <a:stretch>
              <a:fillRect/>
            </a:stretch>
          </p:blipFill>
          <p:spPr>
            <a:xfrm>
              <a:off x="3143250" y="2892975"/>
              <a:ext cx="1964775" cy="1964775"/>
            </a:xfrm>
            <a:prstGeom prst="rect">
              <a:avLst/>
            </a:prstGeom>
            <a:noFill/>
            <a:ln>
              <a:noFill/>
            </a:ln>
          </p:spPr>
        </p:pic>
      </p:grpSp>
      <p:sp>
        <p:nvSpPr>
          <p:cNvPr id="1677" name="Shape 1677"/>
          <p:cNvSpPr txBox="1"/>
          <p:nvPr/>
        </p:nvSpPr>
        <p:spPr>
          <a:xfrm>
            <a:off x="6942925" y="5129750"/>
            <a:ext cx="2059800" cy="524699"/>
          </a:xfrm>
          <a:prstGeom prst="rect">
            <a:avLst/>
          </a:prstGeom>
          <a:noFill/>
          <a:ln>
            <a:noFill/>
          </a:ln>
        </p:spPr>
        <p:txBody>
          <a:bodyPr lIns="91425" tIns="91425" rIns="91425" bIns="91425" anchor="t" anchorCtr="0">
            <a:noAutofit/>
          </a:bodyPr>
          <a:lstStyle/>
          <a:p>
            <a:pPr lvl="0" algn="ctr" rtl="0">
              <a:spcBef>
                <a:spcPts val="0"/>
              </a:spcBef>
              <a:buNone/>
            </a:pPr>
            <a:r>
              <a:rPr lang="en" sz="1800" b="1"/>
              <a:t>Scheduler</a:t>
            </a:r>
          </a:p>
        </p:txBody>
      </p:sp>
      <p:sp>
        <p:nvSpPr>
          <p:cNvPr id="1678" name="Shape 1678"/>
          <p:cNvSpPr/>
          <p:nvPr/>
        </p:nvSpPr>
        <p:spPr>
          <a:xfrm>
            <a:off x="3883537" y="3424100"/>
            <a:ext cx="2324400" cy="1699800"/>
          </a:xfrm>
          <a:prstGeom prst="roundRect">
            <a:avLst>
              <a:gd name="adj" fmla="val 16667"/>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algn="ctr" rtl="0">
              <a:spcBef>
                <a:spcPts val="0"/>
              </a:spcBef>
              <a:buNone/>
            </a:pPr>
            <a:endParaRPr sz="1800" b="1"/>
          </a:p>
          <a:p>
            <a:pPr algn="ctr" rtl="0">
              <a:spcBef>
                <a:spcPts val="0"/>
              </a:spcBef>
              <a:buNone/>
            </a:pPr>
            <a:endParaRPr sz="1800" b="1"/>
          </a:p>
          <a:p>
            <a:pPr algn="ctr" rtl="0">
              <a:spcBef>
                <a:spcPts val="0"/>
              </a:spcBef>
              <a:buNone/>
            </a:pPr>
            <a:endParaRPr sz="1800" b="1"/>
          </a:p>
          <a:p>
            <a:pPr algn="ctr" rtl="0">
              <a:spcBef>
                <a:spcPts val="0"/>
              </a:spcBef>
              <a:buNone/>
            </a:pPr>
            <a:r>
              <a:rPr lang="en" sz="1800" b="1"/>
              <a:t>Web Application</a:t>
            </a:r>
          </a:p>
          <a:p>
            <a:pPr algn="ctr">
              <a:spcBef>
                <a:spcPts val="0"/>
              </a:spcBef>
              <a:buNone/>
            </a:pPr>
            <a:r>
              <a:rPr lang="en" sz="1800" b="1"/>
              <a:t>(Server side)</a:t>
            </a:r>
          </a:p>
        </p:txBody>
      </p:sp>
      <p:cxnSp>
        <p:nvCxnSpPr>
          <p:cNvPr id="1679" name="Shape 1679"/>
          <p:cNvCxnSpPr>
            <a:stCxn id="1675" idx="1"/>
            <a:endCxn id="1678" idx="3"/>
          </p:cNvCxnSpPr>
          <p:nvPr/>
        </p:nvCxnSpPr>
        <p:spPr>
          <a:xfrm rot="10800000">
            <a:off x="6208002" y="4274000"/>
            <a:ext cx="1154100" cy="0"/>
          </a:xfrm>
          <a:prstGeom prst="straightConnector1">
            <a:avLst/>
          </a:prstGeom>
          <a:noFill/>
          <a:ln w="38100" cap="flat" cmpd="sng">
            <a:solidFill>
              <a:schemeClr val="dk2"/>
            </a:solidFill>
            <a:prstDash val="solid"/>
            <a:round/>
            <a:headEnd type="none" w="lg" len="lg"/>
            <a:tailEnd type="triangle" w="lg" len="lg"/>
          </a:ln>
        </p:spPr>
      </p:cxnSp>
      <p:sp>
        <p:nvSpPr>
          <p:cNvPr id="1680" name="Shape 1680"/>
          <p:cNvSpPr txBox="1"/>
          <p:nvPr/>
        </p:nvSpPr>
        <p:spPr>
          <a:xfrm>
            <a:off x="6636637" y="2973050"/>
            <a:ext cx="2027699" cy="445199"/>
          </a:xfrm>
          <a:prstGeom prst="rect">
            <a:avLst/>
          </a:prstGeom>
          <a:noFill/>
          <a:ln>
            <a:noFill/>
          </a:ln>
        </p:spPr>
        <p:txBody>
          <a:bodyPr lIns="91425" tIns="91425" rIns="91425" bIns="91425" anchor="t" anchorCtr="0">
            <a:noAutofit/>
          </a:bodyPr>
          <a:lstStyle/>
          <a:p>
            <a:pPr>
              <a:spcBef>
                <a:spcPts val="0"/>
              </a:spcBef>
              <a:buNone/>
            </a:pPr>
            <a:r>
              <a:rPr lang="en" sz="1600" b="1"/>
              <a:t>Send notifications</a:t>
            </a:r>
          </a:p>
        </p:txBody>
      </p:sp>
      <p:cxnSp>
        <p:nvCxnSpPr>
          <p:cNvPr id="1681" name="Shape 1681"/>
          <p:cNvCxnSpPr/>
          <p:nvPr/>
        </p:nvCxnSpPr>
        <p:spPr>
          <a:xfrm flipH="1">
            <a:off x="6900362" y="3297425"/>
            <a:ext cx="379199" cy="956099"/>
          </a:xfrm>
          <a:prstGeom prst="straightConnector1">
            <a:avLst/>
          </a:prstGeom>
          <a:noFill/>
          <a:ln w="19050" cap="flat" cmpd="sng">
            <a:solidFill>
              <a:schemeClr val="dk2"/>
            </a:solidFill>
            <a:prstDash val="solid"/>
            <a:round/>
            <a:headEnd type="none" w="lg" len="lg"/>
            <a:tailEnd type="none" w="lg" len="lg"/>
          </a:ln>
        </p:spPr>
      </p:cxnSp>
      <p:sp>
        <p:nvSpPr>
          <p:cNvPr id="1682" name="Shape 1682"/>
          <p:cNvSpPr/>
          <p:nvPr/>
        </p:nvSpPr>
        <p:spPr>
          <a:xfrm>
            <a:off x="404962" y="3424100"/>
            <a:ext cx="2324400" cy="1699800"/>
          </a:xfrm>
          <a:prstGeom prst="roundRect">
            <a:avLst>
              <a:gd name="adj" fmla="val 16667"/>
            </a:avLst>
          </a:prstGeom>
          <a:solidFill>
            <a:srgbClr val="FFE599"/>
          </a:solidFill>
          <a:ln w="19050" cap="flat" cmpd="sng">
            <a:solidFill>
              <a:srgbClr val="F1C232"/>
            </a:solidFill>
            <a:prstDash val="solid"/>
            <a:round/>
            <a:headEnd type="none" w="med" len="med"/>
            <a:tailEnd type="none" w="med" len="med"/>
          </a:ln>
        </p:spPr>
        <p:txBody>
          <a:bodyPr lIns="91425" tIns="91425" rIns="91425" bIns="91425" anchor="ctr" anchorCtr="0">
            <a:noAutofit/>
          </a:bodyPr>
          <a:lstStyle/>
          <a:p>
            <a:pPr algn="ctr" rtl="0">
              <a:spcBef>
                <a:spcPts val="0"/>
              </a:spcBef>
              <a:buNone/>
            </a:pPr>
            <a:endParaRPr sz="1800" b="1"/>
          </a:p>
          <a:p>
            <a:pPr algn="ctr" rtl="0">
              <a:spcBef>
                <a:spcPts val="0"/>
              </a:spcBef>
              <a:buNone/>
            </a:pPr>
            <a:endParaRPr sz="1800" b="1"/>
          </a:p>
          <a:p>
            <a:pPr algn="ctr" rtl="0">
              <a:spcBef>
                <a:spcPts val="0"/>
              </a:spcBef>
              <a:buNone/>
            </a:pPr>
            <a:endParaRPr sz="1800" b="1"/>
          </a:p>
          <a:p>
            <a:pPr lvl="0" algn="ctr" rtl="0">
              <a:spcBef>
                <a:spcPts val="0"/>
              </a:spcBef>
              <a:buNone/>
            </a:pPr>
            <a:r>
              <a:rPr lang="en" sz="1800" b="1"/>
              <a:t>Web Application</a:t>
            </a:r>
          </a:p>
          <a:p>
            <a:pPr lvl="0" algn="ctr" rtl="0">
              <a:spcBef>
                <a:spcPts val="0"/>
              </a:spcBef>
              <a:buNone/>
            </a:pPr>
            <a:r>
              <a:rPr lang="en" sz="1800" b="1"/>
              <a:t>(Client side)</a:t>
            </a:r>
          </a:p>
        </p:txBody>
      </p:sp>
      <p:cxnSp>
        <p:nvCxnSpPr>
          <p:cNvPr id="1683" name="Shape 1683"/>
          <p:cNvCxnSpPr/>
          <p:nvPr/>
        </p:nvCxnSpPr>
        <p:spPr>
          <a:xfrm rot="10800000">
            <a:off x="2758326" y="4781025"/>
            <a:ext cx="1154100" cy="0"/>
          </a:xfrm>
          <a:prstGeom prst="straightConnector1">
            <a:avLst/>
          </a:prstGeom>
          <a:noFill/>
          <a:ln w="38100" cap="flat" cmpd="sng">
            <a:solidFill>
              <a:schemeClr val="dk2"/>
            </a:solidFill>
            <a:prstDash val="solid"/>
            <a:round/>
            <a:headEnd type="none" w="lg" len="lg"/>
            <a:tailEnd type="triangle" w="lg" len="lg"/>
          </a:ln>
        </p:spPr>
      </p:cxnSp>
      <p:cxnSp>
        <p:nvCxnSpPr>
          <p:cNvPr id="1684" name="Shape 1684"/>
          <p:cNvCxnSpPr/>
          <p:nvPr/>
        </p:nvCxnSpPr>
        <p:spPr>
          <a:xfrm>
            <a:off x="2758362" y="3756450"/>
            <a:ext cx="1154100" cy="0"/>
          </a:xfrm>
          <a:prstGeom prst="straightConnector1">
            <a:avLst/>
          </a:prstGeom>
          <a:noFill/>
          <a:ln w="38100" cap="flat" cmpd="sng">
            <a:solidFill>
              <a:schemeClr val="dk2"/>
            </a:solidFill>
            <a:prstDash val="solid"/>
            <a:round/>
            <a:headEnd type="none" w="lg" len="lg"/>
            <a:tailEnd type="triangle" w="lg" len="lg"/>
          </a:ln>
        </p:spPr>
      </p:cxnSp>
      <p:cxnSp>
        <p:nvCxnSpPr>
          <p:cNvPr id="1685" name="Shape 1685"/>
          <p:cNvCxnSpPr/>
          <p:nvPr/>
        </p:nvCxnSpPr>
        <p:spPr>
          <a:xfrm rot="10800000">
            <a:off x="2758314" y="3966725"/>
            <a:ext cx="1154100" cy="0"/>
          </a:xfrm>
          <a:prstGeom prst="straightConnector1">
            <a:avLst/>
          </a:prstGeom>
          <a:noFill/>
          <a:ln w="38100" cap="flat" cmpd="sng">
            <a:solidFill>
              <a:schemeClr val="dk2"/>
            </a:solidFill>
            <a:prstDash val="solid"/>
            <a:round/>
            <a:headEnd type="none" w="lg" len="lg"/>
            <a:tailEnd type="triangle" w="lg" len="lg"/>
          </a:ln>
        </p:spPr>
      </p:cxnSp>
      <p:cxnSp>
        <p:nvCxnSpPr>
          <p:cNvPr id="1686" name="Shape 1686"/>
          <p:cNvCxnSpPr/>
          <p:nvPr/>
        </p:nvCxnSpPr>
        <p:spPr>
          <a:xfrm>
            <a:off x="2758400" y="4177000"/>
            <a:ext cx="1154100" cy="0"/>
          </a:xfrm>
          <a:prstGeom prst="straightConnector1">
            <a:avLst/>
          </a:prstGeom>
          <a:noFill/>
          <a:ln w="38100" cap="flat" cmpd="sng">
            <a:solidFill>
              <a:schemeClr val="dk2"/>
            </a:solidFill>
            <a:prstDash val="solid"/>
            <a:round/>
            <a:headEnd type="none" w="lg" len="lg"/>
            <a:tailEnd type="triangle" w="lg" len="lg"/>
          </a:ln>
        </p:spPr>
      </p:cxnSp>
      <p:cxnSp>
        <p:nvCxnSpPr>
          <p:cNvPr id="1687" name="Shape 1687"/>
          <p:cNvCxnSpPr/>
          <p:nvPr/>
        </p:nvCxnSpPr>
        <p:spPr>
          <a:xfrm rot="10800000">
            <a:off x="2758364" y="4387275"/>
            <a:ext cx="1154100" cy="0"/>
          </a:xfrm>
          <a:prstGeom prst="straightConnector1">
            <a:avLst/>
          </a:prstGeom>
          <a:noFill/>
          <a:ln w="38100" cap="flat" cmpd="sng">
            <a:solidFill>
              <a:schemeClr val="dk2"/>
            </a:solidFill>
            <a:prstDash val="solid"/>
            <a:round/>
            <a:headEnd type="none" w="lg" len="lg"/>
            <a:tailEnd type="triangle" w="lg" len="lg"/>
          </a:ln>
        </p:spPr>
      </p:cxnSp>
      <p:cxnSp>
        <p:nvCxnSpPr>
          <p:cNvPr id="1688" name="Shape 1688"/>
          <p:cNvCxnSpPr/>
          <p:nvPr/>
        </p:nvCxnSpPr>
        <p:spPr>
          <a:xfrm>
            <a:off x="2758450" y="4597550"/>
            <a:ext cx="1154100" cy="0"/>
          </a:xfrm>
          <a:prstGeom prst="straightConnector1">
            <a:avLst/>
          </a:prstGeom>
          <a:noFill/>
          <a:ln w="38100" cap="flat" cmpd="sng">
            <a:solidFill>
              <a:schemeClr val="dk2"/>
            </a:solidFill>
            <a:prstDash val="solid"/>
            <a:round/>
            <a:headEnd type="none" w="lg" len="lg"/>
            <a:tailEnd type="triangle" w="lg" len="lg"/>
          </a:ln>
        </p:spPr>
      </p:cxnSp>
      <p:sp>
        <p:nvSpPr>
          <p:cNvPr id="1689" name="Shape 1689"/>
          <p:cNvSpPr txBox="1"/>
          <p:nvPr/>
        </p:nvSpPr>
        <p:spPr>
          <a:xfrm>
            <a:off x="1150962" y="5736825"/>
            <a:ext cx="2027699" cy="445199"/>
          </a:xfrm>
          <a:prstGeom prst="rect">
            <a:avLst/>
          </a:prstGeom>
          <a:noFill/>
          <a:ln>
            <a:noFill/>
          </a:ln>
        </p:spPr>
        <p:txBody>
          <a:bodyPr lIns="91425" tIns="91425" rIns="91425" bIns="91425" anchor="t" anchorCtr="0">
            <a:noAutofit/>
          </a:bodyPr>
          <a:lstStyle/>
          <a:p>
            <a:pPr lvl="0" rtl="0">
              <a:spcBef>
                <a:spcPts val="0"/>
              </a:spcBef>
              <a:buNone/>
            </a:pPr>
            <a:r>
              <a:rPr lang="en" sz="1600" b="1"/>
              <a:t>Get notifications</a:t>
            </a:r>
          </a:p>
        </p:txBody>
      </p:sp>
      <p:cxnSp>
        <p:nvCxnSpPr>
          <p:cNvPr id="1690" name="Shape 1690"/>
          <p:cNvCxnSpPr>
            <a:stCxn id="1689" idx="0"/>
          </p:cNvCxnSpPr>
          <p:nvPr/>
        </p:nvCxnSpPr>
        <p:spPr>
          <a:xfrm rot="10800000" flipH="1">
            <a:off x="2164812" y="4781025"/>
            <a:ext cx="1092300" cy="955800"/>
          </a:xfrm>
          <a:prstGeom prst="straightConnector1">
            <a:avLst/>
          </a:prstGeom>
          <a:noFill/>
          <a:ln w="19050" cap="flat" cmpd="sng">
            <a:solidFill>
              <a:schemeClr val="dk2"/>
            </a:solidFill>
            <a:prstDash val="solid"/>
            <a:round/>
            <a:headEnd type="none" w="lg" len="lg"/>
            <a:tailEnd type="none" w="lg" len="lg"/>
          </a:ln>
        </p:spPr>
      </p:cxnSp>
      <p:sp>
        <p:nvSpPr>
          <p:cNvPr id="1691" name="Shape 1691"/>
          <p:cNvSpPr txBox="1"/>
          <p:nvPr/>
        </p:nvSpPr>
        <p:spPr>
          <a:xfrm>
            <a:off x="3475650" y="2391300"/>
            <a:ext cx="2456399" cy="265800"/>
          </a:xfrm>
          <a:prstGeom prst="rect">
            <a:avLst/>
          </a:prstGeom>
          <a:noFill/>
          <a:ln>
            <a:noFill/>
          </a:ln>
        </p:spPr>
        <p:txBody>
          <a:bodyPr lIns="91425" tIns="91425" rIns="91425" bIns="91425" anchor="t" anchorCtr="0">
            <a:noAutofit/>
          </a:bodyPr>
          <a:lstStyle/>
          <a:p>
            <a:pPr>
              <a:spcBef>
                <a:spcPts val="0"/>
              </a:spcBef>
              <a:buNone/>
            </a:pPr>
            <a:r>
              <a:rPr lang="en" sz="1800" b="1"/>
              <a:t>Interval: 3 seconds</a:t>
            </a:r>
          </a:p>
        </p:txBody>
      </p:sp>
      <p:pic>
        <p:nvPicPr>
          <p:cNvPr id="1692" name="Shape 1692"/>
          <p:cNvPicPr preferRelativeResize="0"/>
          <p:nvPr/>
        </p:nvPicPr>
        <p:blipFill>
          <a:blip r:embed="rId4">
            <a:alphaModFix/>
          </a:blip>
          <a:stretch>
            <a:fillRect/>
          </a:stretch>
        </p:blipFill>
        <p:spPr>
          <a:xfrm>
            <a:off x="4646336" y="3466375"/>
            <a:ext cx="798934" cy="955800"/>
          </a:xfrm>
          <a:prstGeom prst="rect">
            <a:avLst/>
          </a:prstGeom>
          <a:noFill/>
          <a:ln>
            <a:noFill/>
          </a:ln>
        </p:spPr>
      </p:pic>
      <p:grpSp>
        <p:nvGrpSpPr>
          <p:cNvPr id="1693" name="Shape 1693"/>
          <p:cNvGrpSpPr/>
          <p:nvPr/>
        </p:nvGrpSpPr>
        <p:grpSpPr>
          <a:xfrm>
            <a:off x="1109812" y="3556375"/>
            <a:ext cx="914704" cy="775775"/>
            <a:chOff x="1075825" y="3242887"/>
            <a:chExt cx="914704" cy="775775"/>
          </a:xfrm>
        </p:grpSpPr>
        <p:pic>
          <p:nvPicPr>
            <p:cNvPr id="1694" name="Shape 1694"/>
            <p:cNvPicPr preferRelativeResize="0"/>
            <p:nvPr/>
          </p:nvPicPr>
          <p:blipFill>
            <a:blip r:embed="rId5">
              <a:alphaModFix/>
            </a:blip>
            <a:stretch>
              <a:fillRect/>
            </a:stretch>
          </p:blipFill>
          <p:spPr>
            <a:xfrm flipH="1">
              <a:off x="1191603" y="3242887"/>
              <a:ext cx="798925" cy="775775"/>
            </a:xfrm>
            <a:prstGeom prst="rect">
              <a:avLst/>
            </a:prstGeom>
            <a:noFill/>
            <a:ln>
              <a:noFill/>
            </a:ln>
          </p:spPr>
        </p:pic>
        <p:pic>
          <p:nvPicPr>
            <p:cNvPr id="1695" name="Shape 1695"/>
            <p:cNvPicPr preferRelativeResize="0"/>
            <p:nvPr/>
          </p:nvPicPr>
          <p:blipFill>
            <a:blip r:embed="rId6">
              <a:alphaModFix/>
            </a:blip>
            <a:stretch>
              <a:fillRect/>
            </a:stretch>
          </p:blipFill>
          <p:spPr>
            <a:xfrm>
              <a:off x="1075825" y="3408163"/>
              <a:ext cx="445200" cy="445200"/>
            </a:xfrm>
            <a:prstGeom prst="rect">
              <a:avLst/>
            </a:prstGeom>
            <a:noFill/>
            <a:ln>
              <a:noFill/>
            </a:ln>
          </p:spPr>
        </p:pic>
      </p:gr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Shape 170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Scheduler &amp; Notification</a:t>
            </a:r>
          </a:p>
        </p:txBody>
      </p:sp>
      <p:sp>
        <p:nvSpPr>
          <p:cNvPr id="1701" name="Shape 170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94</a:t>
            </a:fld>
            <a:endParaRPr lang="en"/>
          </a:p>
        </p:txBody>
      </p:sp>
      <p:sp>
        <p:nvSpPr>
          <p:cNvPr id="1702" name="Shape 1702"/>
          <p:cNvSpPr txBox="1"/>
          <p:nvPr/>
        </p:nvSpPr>
        <p:spPr>
          <a:xfrm>
            <a:off x="870150" y="3270175"/>
            <a:ext cx="7969199" cy="977400"/>
          </a:xfrm>
          <a:prstGeom prst="rect">
            <a:avLst/>
          </a:prstGeom>
          <a:noFill/>
          <a:ln>
            <a:noFill/>
          </a:ln>
        </p:spPr>
        <p:txBody>
          <a:bodyPr lIns="91425" tIns="91425" rIns="91425" bIns="91425" anchor="t" anchorCtr="0">
            <a:noAutofit/>
          </a:bodyPr>
          <a:lstStyle/>
          <a:p>
            <a:pPr lvl="0" rtl="0">
              <a:spcBef>
                <a:spcPts val="0"/>
              </a:spcBef>
              <a:buNone/>
            </a:pPr>
            <a:r>
              <a:rPr lang="en" sz="2400"/>
              <a:t>Change system time, Scheduler changes contract status and notifies to customer.</a:t>
            </a:r>
          </a:p>
        </p:txBody>
      </p:sp>
      <p:sp>
        <p:nvSpPr>
          <p:cNvPr id="1703" name="Shape 1703"/>
          <p:cNvSpPr txBox="1"/>
          <p:nvPr/>
        </p:nvSpPr>
        <p:spPr>
          <a:xfrm>
            <a:off x="781650" y="2598775"/>
            <a:ext cx="4380300" cy="671400"/>
          </a:xfrm>
          <a:prstGeom prst="rect">
            <a:avLst/>
          </a:prstGeom>
          <a:noFill/>
          <a:ln>
            <a:noFill/>
          </a:ln>
        </p:spPr>
        <p:txBody>
          <a:bodyPr lIns="91425" tIns="91425" rIns="91425" bIns="91425" anchor="t" anchorCtr="0">
            <a:noAutofit/>
          </a:bodyPr>
          <a:lstStyle/>
          <a:p>
            <a:pPr lvl="0" rtl="0">
              <a:spcBef>
                <a:spcPts val="0"/>
              </a:spcBef>
              <a:buNone/>
            </a:pPr>
            <a:r>
              <a:rPr lang="en" sz="3000" b="1"/>
              <a:t>Scenario:</a:t>
            </a:r>
          </a:p>
        </p:txBody>
      </p:sp>
      <p:sp>
        <p:nvSpPr>
          <p:cNvPr id="1704" name="Shape 1704"/>
          <p:cNvSpPr txBox="1"/>
          <p:nvPr/>
        </p:nvSpPr>
        <p:spPr>
          <a:xfrm>
            <a:off x="2008500" y="1687175"/>
            <a:ext cx="6678299" cy="671400"/>
          </a:xfrm>
          <a:prstGeom prst="rect">
            <a:avLst/>
          </a:prstGeom>
          <a:noFill/>
          <a:ln>
            <a:noFill/>
          </a:ln>
        </p:spPr>
        <p:txBody>
          <a:bodyPr lIns="91425" tIns="91425" rIns="91425" bIns="91425" anchor="t" anchorCtr="0">
            <a:noAutofit/>
          </a:bodyPr>
          <a:lstStyle/>
          <a:p>
            <a:pPr lvl="0" rtl="0">
              <a:spcBef>
                <a:spcPts val="0"/>
              </a:spcBef>
              <a:buNone/>
            </a:pPr>
            <a:r>
              <a:rPr lang="en" sz="1800" b="1"/>
              <a:t>Nearly expired contract, expired contract, customer check notification at website and email</a:t>
            </a:r>
          </a:p>
        </p:txBody>
      </p:sp>
      <p:sp>
        <p:nvSpPr>
          <p:cNvPr id="1705" name="Shape 1705"/>
          <p:cNvSpPr txBox="1"/>
          <p:nvPr/>
        </p:nvSpPr>
        <p:spPr>
          <a:xfrm>
            <a:off x="457200" y="1687175"/>
            <a:ext cx="1551299" cy="671400"/>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en" sz="2400" b="1">
                <a:solidFill>
                  <a:schemeClr val="dk1"/>
                </a:solidFill>
              </a:rPr>
              <a:t>DEMO 4: </a:t>
            </a: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Shape 17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Scheduler &amp; Notification</a:t>
            </a:r>
          </a:p>
        </p:txBody>
      </p:sp>
      <p:pic>
        <p:nvPicPr>
          <p:cNvPr id="1711" name="Shape 1711"/>
          <p:cNvPicPr preferRelativeResize="0"/>
          <p:nvPr/>
        </p:nvPicPr>
        <p:blipFill rotWithShape="1">
          <a:blip r:embed="rId3">
            <a:alphaModFix/>
          </a:blip>
          <a:srcRect t="12480"/>
          <a:stretch/>
        </p:blipFill>
        <p:spPr>
          <a:xfrm>
            <a:off x="775614" y="2510974"/>
            <a:ext cx="7592775" cy="4327773"/>
          </a:xfrm>
          <a:prstGeom prst="rect">
            <a:avLst/>
          </a:prstGeom>
          <a:noFill/>
          <a:ln>
            <a:noFill/>
          </a:ln>
        </p:spPr>
      </p:pic>
      <p:sp>
        <p:nvSpPr>
          <p:cNvPr id="1712" name="Shape 1712"/>
          <p:cNvSpPr txBox="1"/>
          <p:nvPr/>
        </p:nvSpPr>
        <p:spPr>
          <a:xfrm>
            <a:off x="2008500" y="1687175"/>
            <a:ext cx="6678299" cy="671400"/>
          </a:xfrm>
          <a:prstGeom prst="rect">
            <a:avLst/>
          </a:prstGeom>
          <a:noFill/>
          <a:ln>
            <a:noFill/>
          </a:ln>
        </p:spPr>
        <p:txBody>
          <a:bodyPr lIns="91425" tIns="91425" rIns="91425" bIns="91425" anchor="t" anchorCtr="0">
            <a:noAutofit/>
          </a:bodyPr>
          <a:lstStyle/>
          <a:p>
            <a:pPr lvl="0" rtl="0">
              <a:spcBef>
                <a:spcPts val="0"/>
              </a:spcBef>
              <a:buNone/>
            </a:pPr>
            <a:r>
              <a:rPr lang="en" sz="1800" b="1"/>
              <a:t>Nearly expired contract, expired contract, customer check notification at website and email</a:t>
            </a:r>
          </a:p>
        </p:txBody>
      </p:sp>
      <p:sp>
        <p:nvSpPr>
          <p:cNvPr id="1713" name="Shape 1713"/>
          <p:cNvSpPr txBox="1"/>
          <p:nvPr/>
        </p:nvSpPr>
        <p:spPr>
          <a:xfrm>
            <a:off x="457200" y="1687175"/>
            <a:ext cx="1551299" cy="671400"/>
          </a:xfrm>
          <a:prstGeom prst="rect">
            <a:avLst/>
          </a:prstGeom>
          <a:noFill/>
          <a:ln>
            <a:noFill/>
          </a:ln>
        </p:spPr>
        <p:txBody>
          <a:bodyPr lIns="91425" tIns="91425" rIns="91425" bIns="91425" anchor="t" anchorCtr="0">
            <a:noAutofit/>
          </a:bodyPr>
          <a:lstStyle/>
          <a:p>
            <a:pPr lvl="0">
              <a:spcBef>
                <a:spcPts val="0"/>
              </a:spcBef>
              <a:buClr>
                <a:schemeClr val="dk1"/>
              </a:buClr>
              <a:buSzPct val="45833"/>
              <a:buFont typeface="Arial"/>
              <a:buNone/>
            </a:pPr>
            <a:r>
              <a:rPr lang="en" sz="2400" b="1">
                <a:solidFill>
                  <a:schemeClr val="dk1"/>
                </a:solidFill>
              </a:rPr>
              <a:t>DEMO 4: </a:t>
            </a:r>
          </a:p>
        </p:txBody>
      </p:sp>
      <p:sp>
        <p:nvSpPr>
          <p:cNvPr id="1714" name="Shape 171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95</a:t>
            </a:fld>
            <a:endParaRPr lang="en"/>
          </a:p>
        </p:txBody>
      </p:sp>
      <p:sp>
        <p:nvSpPr>
          <p:cNvPr id="1715" name="Shape 1715"/>
          <p:cNvSpPr/>
          <p:nvPr/>
        </p:nvSpPr>
        <p:spPr>
          <a:xfrm>
            <a:off x="2788000" y="2510975"/>
            <a:ext cx="4955100" cy="4190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716" name="Shape 1716"/>
          <p:cNvSpPr/>
          <p:nvPr/>
        </p:nvSpPr>
        <p:spPr>
          <a:xfrm>
            <a:off x="2579450" y="3198575"/>
            <a:ext cx="1366199" cy="6714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1717" name="Shape 1717"/>
          <p:cNvCxnSpPr>
            <a:endCxn id="1718" idx="0"/>
          </p:cNvCxnSpPr>
          <p:nvPr/>
        </p:nvCxnSpPr>
        <p:spPr>
          <a:xfrm>
            <a:off x="2328725" y="5304900"/>
            <a:ext cx="821700" cy="547500"/>
          </a:xfrm>
          <a:prstGeom prst="straightConnector1">
            <a:avLst/>
          </a:prstGeom>
          <a:noFill/>
          <a:ln w="19050" cap="flat" cmpd="sng">
            <a:solidFill>
              <a:srgbClr val="000000"/>
            </a:solidFill>
            <a:prstDash val="dash"/>
            <a:round/>
            <a:headEnd type="none" w="lg" len="lg"/>
            <a:tailEnd type="none" w="lg" len="lg"/>
          </a:ln>
        </p:spPr>
      </p:cxnSp>
      <p:sp>
        <p:nvSpPr>
          <p:cNvPr id="1718" name="Shape 1718"/>
          <p:cNvSpPr txBox="1"/>
          <p:nvPr/>
        </p:nvSpPr>
        <p:spPr>
          <a:xfrm>
            <a:off x="2268425" y="58524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719" name="Shape 1719"/>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20" name="Shape 1720"/>
          <p:cNvCxnSpPr/>
          <p:nvPr/>
        </p:nvCxnSpPr>
        <p:spPr>
          <a:xfrm>
            <a:off x="1764000" y="2738450"/>
            <a:ext cx="475500" cy="580499"/>
          </a:xfrm>
          <a:prstGeom prst="straightConnector1">
            <a:avLst/>
          </a:prstGeom>
          <a:noFill/>
          <a:ln w="19050" cap="flat" cmpd="sng">
            <a:solidFill>
              <a:srgbClr val="000000"/>
            </a:solidFill>
            <a:prstDash val="dash"/>
            <a:round/>
            <a:headEnd type="none" w="lg" len="lg"/>
            <a:tailEnd type="none" w="lg" len="lg"/>
          </a:ln>
        </p:spPr>
      </p:cxnSp>
      <p:sp>
        <p:nvSpPr>
          <p:cNvPr id="1721" name="Shape 1721"/>
          <p:cNvSpPr txBox="1"/>
          <p:nvPr/>
        </p:nvSpPr>
        <p:spPr>
          <a:xfrm>
            <a:off x="0" y="21463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722" name="Shape 1722"/>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23" name="Shape 1723"/>
          <p:cNvSpPr/>
          <p:nvPr/>
        </p:nvSpPr>
        <p:spPr>
          <a:xfrm>
            <a:off x="-12975" y="2136800"/>
            <a:ext cx="1983599" cy="11526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724" name="Shape 1724"/>
          <p:cNvSpPr/>
          <p:nvPr/>
        </p:nvSpPr>
        <p:spPr>
          <a:xfrm>
            <a:off x="1945500" y="2837800"/>
            <a:ext cx="2033700" cy="4775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Shape 172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Scheduler &amp; Notification</a:t>
            </a:r>
          </a:p>
        </p:txBody>
      </p:sp>
      <p:pic>
        <p:nvPicPr>
          <p:cNvPr id="1730" name="Shape 1730"/>
          <p:cNvPicPr preferRelativeResize="0"/>
          <p:nvPr/>
        </p:nvPicPr>
        <p:blipFill rotWithShape="1">
          <a:blip r:embed="rId3">
            <a:alphaModFix/>
          </a:blip>
          <a:srcRect t="12480"/>
          <a:stretch/>
        </p:blipFill>
        <p:spPr>
          <a:xfrm>
            <a:off x="775614" y="2510974"/>
            <a:ext cx="7592775" cy="4327773"/>
          </a:xfrm>
          <a:prstGeom prst="rect">
            <a:avLst/>
          </a:prstGeom>
          <a:noFill/>
          <a:ln>
            <a:noFill/>
          </a:ln>
        </p:spPr>
      </p:pic>
      <p:sp>
        <p:nvSpPr>
          <p:cNvPr id="1731" name="Shape 1731"/>
          <p:cNvSpPr txBox="1"/>
          <p:nvPr/>
        </p:nvSpPr>
        <p:spPr>
          <a:xfrm>
            <a:off x="2008500" y="1687175"/>
            <a:ext cx="6678299" cy="671400"/>
          </a:xfrm>
          <a:prstGeom prst="rect">
            <a:avLst/>
          </a:prstGeom>
          <a:noFill/>
          <a:ln>
            <a:noFill/>
          </a:ln>
        </p:spPr>
        <p:txBody>
          <a:bodyPr lIns="91425" tIns="91425" rIns="91425" bIns="91425" anchor="t" anchorCtr="0">
            <a:noAutofit/>
          </a:bodyPr>
          <a:lstStyle/>
          <a:p>
            <a:pPr lvl="0" rtl="0">
              <a:spcBef>
                <a:spcPts val="0"/>
              </a:spcBef>
              <a:buNone/>
            </a:pPr>
            <a:r>
              <a:rPr lang="en" sz="1800" b="1"/>
              <a:t>Nearly expired contract, expired contract, customer check notification at website and email</a:t>
            </a:r>
          </a:p>
        </p:txBody>
      </p:sp>
      <p:sp>
        <p:nvSpPr>
          <p:cNvPr id="1732" name="Shape 1732"/>
          <p:cNvSpPr txBox="1"/>
          <p:nvPr/>
        </p:nvSpPr>
        <p:spPr>
          <a:xfrm>
            <a:off x="457200" y="1687175"/>
            <a:ext cx="1551299" cy="671400"/>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en" sz="2400" b="1">
                <a:solidFill>
                  <a:schemeClr val="dk1"/>
                </a:solidFill>
              </a:rPr>
              <a:t>DEMO 4: </a:t>
            </a:r>
          </a:p>
        </p:txBody>
      </p:sp>
      <p:sp>
        <p:nvSpPr>
          <p:cNvPr id="1733" name="Shape 173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96</a:t>
            </a:fld>
            <a:endParaRPr lang="en"/>
          </a:p>
        </p:txBody>
      </p:sp>
      <p:sp>
        <p:nvSpPr>
          <p:cNvPr id="1734" name="Shape 1734"/>
          <p:cNvSpPr/>
          <p:nvPr/>
        </p:nvSpPr>
        <p:spPr>
          <a:xfrm>
            <a:off x="2788000" y="2510975"/>
            <a:ext cx="4955100" cy="4190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735" name="Shape 1735"/>
          <p:cNvSpPr/>
          <p:nvPr/>
        </p:nvSpPr>
        <p:spPr>
          <a:xfrm>
            <a:off x="2579450" y="3198575"/>
            <a:ext cx="1366199" cy="6714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1736" name="Shape 1736"/>
          <p:cNvCxnSpPr>
            <a:endCxn id="1737" idx="0"/>
          </p:cNvCxnSpPr>
          <p:nvPr/>
        </p:nvCxnSpPr>
        <p:spPr>
          <a:xfrm>
            <a:off x="2328725" y="5304900"/>
            <a:ext cx="821700" cy="547500"/>
          </a:xfrm>
          <a:prstGeom prst="straightConnector1">
            <a:avLst/>
          </a:prstGeom>
          <a:noFill/>
          <a:ln w="19050" cap="flat" cmpd="sng">
            <a:solidFill>
              <a:srgbClr val="000000"/>
            </a:solidFill>
            <a:prstDash val="dash"/>
            <a:round/>
            <a:headEnd type="none" w="lg" len="lg"/>
            <a:tailEnd type="none" w="lg" len="lg"/>
          </a:ln>
        </p:spPr>
      </p:cxnSp>
      <p:sp>
        <p:nvSpPr>
          <p:cNvPr id="1737" name="Shape 1737"/>
          <p:cNvSpPr txBox="1"/>
          <p:nvPr/>
        </p:nvSpPr>
        <p:spPr>
          <a:xfrm>
            <a:off x="2268425" y="58524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738" name="Shape 1738"/>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39" name="Shape 1739"/>
          <p:cNvCxnSpPr/>
          <p:nvPr/>
        </p:nvCxnSpPr>
        <p:spPr>
          <a:xfrm>
            <a:off x="1764000" y="2738450"/>
            <a:ext cx="475500" cy="580499"/>
          </a:xfrm>
          <a:prstGeom prst="straightConnector1">
            <a:avLst/>
          </a:prstGeom>
          <a:noFill/>
          <a:ln w="19050" cap="flat" cmpd="sng">
            <a:solidFill>
              <a:srgbClr val="000000"/>
            </a:solidFill>
            <a:prstDash val="dash"/>
            <a:round/>
            <a:headEnd type="none" w="lg" len="lg"/>
            <a:tailEnd type="none" w="lg" len="lg"/>
          </a:ln>
        </p:spPr>
      </p:cxnSp>
      <p:pic>
        <p:nvPicPr>
          <p:cNvPr id="1740" name="Shape 1740"/>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41" name="Shape 1741"/>
          <p:cNvSpPr txBox="1"/>
          <p:nvPr/>
        </p:nvSpPr>
        <p:spPr>
          <a:xfrm>
            <a:off x="0" y="21463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Scheduler &amp; Notification</a:t>
            </a:r>
          </a:p>
        </p:txBody>
      </p:sp>
      <p:pic>
        <p:nvPicPr>
          <p:cNvPr id="1747" name="Shape 1747"/>
          <p:cNvPicPr preferRelativeResize="0"/>
          <p:nvPr/>
        </p:nvPicPr>
        <p:blipFill rotWithShape="1">
          <a:blip r:embed="rId3">
            <a:alphaModFix/>
          </a:blip>
          <a:srcRect t="12480"/>
          <a:stretch/>
        </p:blipFill>
        <p:spPr>
          <a:xfrm>
            <a:off x="775614" y="2510974"/>
            <a:ext cx="7592775" cy="4327773"/>
          </a:xfrm>
          <a:prstGeom prst="rect">
            <a:avLst/>
          </a:prstGeom>
          <a:noFill/>
          <a:ln>
            <a:noFill/>
          </a:ln>
        </p:spPr>
      </p:pic>
      <p:sp>
        <p:nvSpPr>
          <p:cNvPr id="1748" name="Shape 1748"/>
          <p:cNvSpPr txBox="1"/>
          <p:nvPr/>
        </p:nvSpPr>
        <p:spPr>
          <a:xfrm>
            <a:off x="2008500" y="1687175"/>
            <a:ext cx="6678299" cy="671400"/>
          </a:xfrm>
          <a:prstGeom prst="rect">
            <a:avLst/>
          </a:prstGeom>
          <a:noFill/>
          <a:ln>
            <a:noFill/>
          </a:ln>
        </p:spPr>
        <p:txBody>
          <a:bodyPr lIns="91425" tIns="91425" rIns="91425" bIns="91425" anchor="t" anchorCtr="0">
            <a:noAutofit/>
          </a:bodyPr>
          <a:lstStyle/>
          <a:p>
            <a:pPr lvl="0" rtl="0">
              <a:spcBef>
                <a:spcPts val="0"/>
              </a:spcBef>
              <a:buNone/>
            </a:pPr>
            <a:r>
              <a:rPr lang="en" sz="1800" b="1"/>
              <a:t>Nearly expired contract, expired contract, customer check notification at website and email</a:t>
            </a:r>
          </a:p>
        </p:txBody>
      </p:sp>
      <p:sp>
        <p:nvSpPr>
          <p:cNvPr id="1749" name="Shape 1749"/>
          <p:cNvSpPr txBox="1"/>
          <p:nvPr/>
        </p:nvSpPr>
        <p:spPr>
          <a:xfrm>
            <a:off x="457200" y="1687175"/>
            <a:ext cx="1551299" cy="671400"/>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en" sz="2400" b="1">
                <a:solidFill>
                  <a:schemeClr val="dk1"/>
                </a:solidFill>
              </a:rPr>
              <a:t>DEMO 4: </a:t>
            </a:r>
          </a:p>
        </p:txBody>
      </p:sp>
      <p:sp>
        <p:nvSpPr>
          <p:cNvPr id="1750" name="Shape 175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97</a:t>
            </a:fld>
            <a:endParaRPr lang="en"/>
          </a:p>
        </p:txBody>
      </p:sp>
      <p:sp>
        <p:nvSpPr>
          <p:cNvPr id="1751" name="Shape 1751"/>
          <p:cNvSpPr/>
          <p:nvPr/>
        </p:nvSpPr>
        <p:spPr>
          <a:xfrm>
            <a:off x="3975600" y="2970400"/>
            <a:ext cx="5040599" cy="17490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752" name="Shape 1752"/>
          <p:cNvSpPr/>
          <p:nvPr/>
        </p:nvSpPr>
        <p:spPr>
          <a:xfrm>
            <a:off x="4559625" y="4719400"/>
            <a:ext cx="3593100" cy="1946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753" name="Shape 1753"/>
          <p:cNvSpPr/>
          <p:nvPr/>
        </p:nvSpPr>
        <p:spPr>
          <a:xfrm>
            <a:off x="3792300" y="2970400"/>
            <a:ext cx="548699" cy="2981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1754" name="Shape 1754"/>
          <p:cNvCxnSpPr>
            <a:endCxn id="1755" idx="0"/>
          </p:cNvCxnSpPr>
          <p:nvPr/>
        </p:nvCxnSpPr>
        <p:spPr>
          <a:xfrm>
            <a:off x="2328725" y="5304900"/>
            <a:ext cx="821700" cy="547500"/>
          </a:xfrm>
          <a:prstGeom prst="straightConnector1">
            <a:avLst/>
          </a:prstGeom>
          <a:noFill/>
          <a:ln w="19050" cap="flat" cmpd="sng">
            <a:solidFill>
              <a:srgbClr val="000000"/>
            </a:solidFill>
            <a:prstDash val="dash"/>
            <a:round/>
            <a:headEnd type="none" w="lg" len="lg"/>
            <a:tailEnd type="none" w="lg" len="lg"/>
          </a:ln>
        </p:spPr>
      </p:cxnSp>
      <p:sp>
        <p:nvSpPr>
          <p:cNvPr id="1755" name="Shape 1755"/>
          <p:cNvSpPr txBox="1"/>
          <p:nvPr/>
        </p:nvSpPr>
        <p:spPr>
          <a:xfrm>
            <a:off x="2268425" y="58524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756" name="Shape 1756"/>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57" name="Shape 1757"/>
          <p:cNvCxnSpPr/>
          <p:nvPr/>
        </p:nvCxnSpPr>
        <p:spPr>
          <a:xfrm>
            <a:off x="1764000" y="2738450"/>
            <a:ext cx="475500" cy="580499"/>
          </a:xfrm>
          <a:prstGeom prst="straightConnector1">
            <a:avLst/>
          </a:prstGeom>
          <a:noFill/>
          <a:ln w="19050" cap="flat" cmpd="sng">
            <a:solidFill>
              <a:srgbClr val="000000"/>
            </a:solidFill>
            <a:prstDash val="dash"/>
            <a:round/>
            <a:headEnd type="none" w="lg" len="lg"/>
            <a:tailEnd type="none" w="lg" len="lg"/>
          </a:ln>
        </p:spPr>
      </p:cxnSp>
      <p:sp>
        <p:nvSpPr>
          <p:cNvPr id="1758" name="Shape 1758"/>
          <p:cNvSpPr txBox="1"/>
          <p:nvPr/>
        </p:nvSpPr>
        <p:spPr>
          <a:xfrm>
            <a:off x="0" y="21463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759" name="Shape 1759"/>
          <p:cNvPicPr preferRelativeResize="0"/>
          <p:nvPr/>
        </p:nvPicPr>
        <p:blipFill>
          <a:blip r:embed="rId5">
            <a:alphaModFix/>
          </a:blip>
          <a:stretch>
            <a:fillRect/>
          </a:stretch>
        </p:blipFill>
        <p:spPr>
          <a:xfrm>
            <a:off x="301972" y="2628096"/>
            <a:ext cx="1160049" cy="412153"/>
          </a:xfrm>
          <a:prstGeom prst="rect">
            <a:avLst/>
          </a:prstGeom>
          <a:noFill/>
          <a:ln>
            <a:noFill/>
          </a:ln>
        </p:spPr>
      </p:pic>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Shape 176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Scheduler &amp; Notification</a:t>
            </a:r>
          </a:p>
        </p:txBody>
      </p:sp>
      <p:pic>
        <p:nvPicPr>
          <p:cNvPr id="1765" name="Shape 1765"/>
          <p:cNvPicPr preferRelativeResize="0"/>
          <p:nvPr/>
        </p:nvPicPr>
        <p:blipFill rotWithShape="1">
          <a:blip r:embed="rId3">
            <a:alphaModFix/>
          </a:blip>
          <a:srcRect t="12480"/>
          <a:stretch/>
        </p:blipFill>
        <p:spPr>
          <a:xfrm>
            <a:off x="775614" y="2510974"/>
            <a:ext cx="7592775" cy="4327773"/>
          </a:xfrm>
          <a:prstGeom prst="rect">
            <a:avLst/>
          </a:prstGeom>
          <a:noFill/>
          <a:ln>
            <a:noFill/>
          </a:ln>
        </p:spPr>
      </p:pic>
      <p:sp>
        <p:nvSpPr>
          <p:cNvPr id="1766" name="Shape 1766"/>
          <p:cNvSpPr txBox="1"/>
          <p:nvPr/>
        </p:nvSpPr>
        <p:spPr>
          <a:xfrm>
            <a:off x="2008500" y="1687175"/>
            <a:ext cx="6678299" cy="671400"/>
          </a:xfrm>
          <a:prstGeom prst="rect">
            <a:avLst/>
          </a:prstGeom>
          <a:noFill/>
          <a:ln>
            <a:noFill/>
          </a:ln>
        </p:spPr>
        <p:txBody>
          <a:bodyPr lIns="91425" tIns="91425" rIns="91425" bIns="91425" anchor="t" anchorCtr="0">
            <a:noAutofit/>
          </a:bodyPr>
          <a:lstStyle/>
          <a:p>
            <a:pPr lvl="0" rtl="0">
              <a:spcBef>
                <a:spcPts val="0"/>
              </a:spcBef>
              <a:buNone/>
            </a:pPr>
            <a:r>
              <a:rPr lang="en" sz="1800" b="1"/>
              <a:t>Nearly expired contract, expired contract, customer check notification at website and email</a:t>
            </a:r>
          </a:p>
        </p:txBody>
      </p:sp>
      <p:sp>
        <p:nvSpPr>
          <p:cNvPr id="1767" name="Shape 1767"/>
          <p:cNvSpPr txBox="1"/>
          <p:nvPr/>
        </p:nvSpPr>
        <p:spPr>
          <a:xfrm>
            <a:off x="457200" y="1687175"/>
            <a:ext cx="1551299" cy="671400"/>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en" sz="2400" b="1">
                <a:solidFill>
                  <a:schemeClr val="dk1"/>
                </a:solidFill>
              </a:rPr>
              <a:t>DEMO 4: </a:t>
            </a:r>
          </a:p>
        </p:txBody>
      </p:sp>
      <p:sp>
        <p:nvSpPr>
          <p:cNvPr id="1768" name="Shape 176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98</a:t>
            </a:fld>
            <a:endParaRPr lang="en"/>
          </a:p>
        </p:txBody>
      </p:sp>
      <p:sp>
        <p:nvSpPr>
          <p:cNvPr id="1769" name="Shape 1769"/>
          <p:cNvSpPr/>
          <p:nvPr/>
        </p:nvSpPr>
        <p:spPr>
          <a:xfrm>
            <a:off x="4559625" y="4719400"/>
            <a:ext cx="3593100" cy="1946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1770" name="Shape 1770"/>
          <p:cNvCxnSpPr>
            <a:endCxn id="1771" idx="0"/>
          </p:cNvCxnSpPr>
          <p:nvPr/>
        </p:nvCxnSpPr>
        <p:spPr>
          <a:xfrm>
            <a:off x="2328725" y="5304900"/>
            <a:ext cx="821700" cy="547500"/>
          </a:xfrm>
          <a:prstGeom prst="straightConnector1">
            <a:avLst/>
          </a:prstGeom>
          <a:noFill/>
          <a:ln w="19050" cap="flat" cmpd="sng">
            <a:solidFill>
              <a:srgbClr val="000000"/>
            </a:solidFill>
            <a:prstDash val="dash"/>
            <a:round/>
            <a:headEnd type="none" w="lg" len="lg"/>
            <a:tailEnd type="none" w="lg" len="lg"/>
          </a:ln>
        </p:spPr>
      </p:cxnSp>
      <p:sp>
        <p:nvSpPr>
          <p:cNvPr id="1771" name="Shape 1771"/>
          <p:cNvSpPr txBox="1"/>
          <p:nvPr/>
        </p:nvSpPr>
        <p:spPr>
          <a:xfrm>
            <a:off x="2268425" y="58524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772" name="Shape 1772"/>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73" name="Shape 1773"/>
          <p:cNvCxnSpPr/>
          <p:nvPr/>
        </p:nvCxnSpPr>
        <p:spPr>
          <a:xfrm>
            <a:off x="1764000" y="2738450"/>
            <a:ext cx="475500" cy="580499"/>
          </a:xfrm>
          <a:prstGeom prst="straightConnector1">
            <a:avLst/>
          </a:prstGeom>
          <a:noFill/>
          <a:ln w="19050" cap="flat" cmpd="sng">
            <a:solidFill>
              <a:srgbClr val="000000"/>
            </a:solidFill>
            <a:prstDash val="dash"/>
            <a:round/>
            <a:headEnd type="none" w="lg" len="lg"/>
            <a:tailEnd type="none" w="lg" len="lg"/>
          </a:ln>
        </p:spPr>
      </p:cxnSp>
      <p:sp>
        <p:nvSpPr>
          <p:cNvPr id="1774" name="Shape 1774"/>
          <p:cNvSpPr txBox="1"/>
          <p:nvPr/>
        </p:nvSpPr>
        <p:spPr>
          <a:xfrm>
            <a:off x="0" y="21463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775" name="Shape 1775"/>
          <p:cNvPicPr preferRelativeResize="0"/>
          <p:nvPr/>
        </p:nvPicPr>
        <p:blipFill>
          <a:blip r:embed="rId5">
            <a:alphaModFix/>
          </a:blip>
          <a:stretch>
            <a:fillRect/>
          </a:stretch>
        </p:blipFill>
        <p:spPr>
          <a:xfrm>
            <a:off x="301972" y="2628096"/>
            <a:ext cx="1160049" cy="412153"/>
          </a:xfrm>
          <a:prstGeom prst="rect">
            <a:avLst/>
          </a:prstGeom>
          <a:noFill/>
          <a:ln>
            <a:noFill/>
          </a:ln>
        </p:spPr>
      </p:pic>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Shape 178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Clr>
                <a:schemeClr val="dk1"/>
              </a:buClr>
              <a:buSzPct val="30555"/>
              <a:buFont typeface="Arial"/>
              <a:buNone/>
            </a:pPr>
            <a:r>
              <a:rPr lang="en"/>
              <a:t>Scheduler &amp; Notification</a:t>
            </a:r>
          </a:p>
        </p:txBody>
      </p:sp>
      <p:pic>
        <p:nvPicPr>
          <p:cNvPr id="1781" name="Shape 1781"/>
          <p:cNvPicPr preferRelativeResize="0"/>
          <p:nvPr/>
        </p:nvPicPr>
        <p:blipFill rotWithShape="1">
          <a:blip r:embed="rId3">
            <a:alphaModFix/>
          </a:blip>
          <a:srcRect t="12480"/>
          <a:stretch/>
        </p:blipFill>
        <p:spPr>
          <a:xfrm>
            <a:off x="775614" y="2510974"/>
            <a:ext cx="7592775" cy="4327773"/>
          </a:xfrm>
          <a:prstGeom prst="rect">
            <a:avLst/>
          </a:prstGeom>
          <a:noFill/>
          <a:ln>
            <a:noFill/>
          </a:ln>
        </p:spPr>
      </p:pic>
      <p:sp>
        <p:nvSpPr>
          <p:cNvPr id="1782" name="Shape 1782"/>
          <p:cNvSpPr txBox="1"/>
          <p:nvPr/>
        </p:nvSpPr>
        <p:spPr>
          <a:xfrm>
            <a:off x="2008500" y="1687175"/>
            <a:ext cx="6678299" cy="671400"/>
          </a:xfrm>
          <a:prstGeom prst="rect">
            <a:avLst/>
          </a:prstGeom>
          <a:noFill/>
          <a:ln>
            <a:noFill/>
          </a:ln>
        </p:spPr>
        <p:txBody>
          <a:bodyPr lIns="91425" tIns="91425" rIns="91425" bIns="91425" anchor="t" anchorCtr="0">
            <a:noAutofit/>
          </a:bodyPr>
          <a:lstStyle/>
          <a:p>
            <a:pPr lvl="0" rtl="0">
              <a:spcBef>
                <a:spcPts val="0"/>
              </a:spcBef>
              <a:buNone/>
            </a:pPr>
            <a:r>
              <a:rPr lang="en" sz="1800" b="1"/>
              <a:t>Nearly expired contract, expired contract, customer check notification at website and email</a:t>
            </a:r>
          </a:p>
        </p:txBody>
      </p:sp>
      <p:sp>
        <p:nvSpPr>
          <p:cNvPr id="1783" name="Shape 1783"/>
          <p:cNvSpPr txBox="1"/>
          <p:nvPr/>
        </p:nvSpPr>
        <p:spPr>
          <a:xfrm>
            <a:off x="457200" y="1687175"/>
            <a:ext cx="1551299" cy="671400"/>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en" sz="2400" b="1">
                <a:solidFill>
                  <a:schemeClr val="dk1"/>
                </a:solidFill>
              </a:rPr>
              <a:t>DEMO 4: </a:t>
            </a:r>
          </a:p>
        </p:txBody>
      </p:sp>
      <p:sp>
        <p:nvSpPr>
          <p:cNvPr id="1784" name="Shape 1784"/>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99</a:t>
            </a:fld>
            <a:endParaRPr lang="en"/>
          </a:p>
        </p:txBody>
      </p:sp>
      <p:cxnSp>
        <p:nvCxnSpPr>
          <p:cNvPr id="1785" name="Shape 1785"/>
          <p:cNvCxnSpPr>
            <a:endCxn id="1786" idx="0"/>
          </p:cNvCxnSpPr>
          <p:nvPr/>
        </p:nvCxnSpPr>
        <p:spPr>
          <a:xfrm>
            <a:off x="2328725" y="5304900"/>
            <a:ext cx="821700" cy="547500"/>
          </a:xfrm>
          <a:prstGeom prst="straightConnector1">
            <a:avLst/>
          </a:prstGeom>
          <a:noFill/>
          <a:ln w="19050" cap="flat" cmpd="sng">
            <a:solidFill>
              <a:srgbClr val="000000"/>
            </a:solidFill>
            <a:prstDash val="dash"/>
            <a:round/>
            <a:headEnd type="none" w="lg" len="lg"/>
            <a:tailEnd type="none" w="lg" len="lg"/>
          </a:ln>
        </p:spPr>
      </p:cxnSp>
      <p:sp>
        <p:nvSpPr>
          <p:cNvPr id="1786" name="Shape 1786"/>
          <p:cNvSpPr txBox="1"/>
          <p:nvPr/>
        </p:nvSpPr>
        <p:spPr>
          <a:xfrm>
            <a:off x="2268425" y="58524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pic>
        <p:nvPicPr>
          <p:cNvPr id="1787" name="Shape 1787"/>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88" name="Shape 1788"/>
          <p:cNvCxnSpPr/>
          <p:nvPr/>
        </p:nvCxnSpPr>
        <p:spPr>
          <a:xfrm>
            <a:off x="1764000" y="2738450"/>
            <a:ext cx="475500" cy="580499"/>
          </a:xfrm>
          <a:prstGeom prst="straightConnector1">
            <a:avLst/>
          </a:prstGeom>
          <a:noFill/>
          <a:ln w="19050" cap="flat" cmpd="sng">
            <a:solidFill>
              <a:srgbClr val="000000"/>
            </a:solidFill>
            <a:prstDash val="dash"/>
            <a:round/>
            <a:headEnd type="none" w="lg" len="lg"/>
            <a:tailEnd type="none" w="lg" len="lg"/>
          </a:ln>
        </p:spPr>
      </p:cxnSp>
      <p:pic>
        <p:nvPicPr>
          <p:cNvPr id="1789" name="Shape 1789"/>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90" name="Shape 1790"/>
          <p:cNvSpPr txBox="1"/>
          <p:nvPr/>
        </p:nvSpPr>
        <p:spPr>
          <a:xfrm>
            <a:off x="0" y="2146300"/>
            <a:ext cx="1763999" cy="10056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t>Contract</a:t>
            </a:r>
          </a:p>
        </p:txBody>
      </p:sp>
      <p:sp>
        <p:nvSpPr>
          <p:cNvPr id="1791" name="Shape 1791"/>
          <p:cNvSpPr txBox="1"/>
          <p:nvPr/>
        </p:nvSpPr>
        <p:spPr>
          <a:xfrm>
            <a:off x="5611200" y="4931100"/>
            <a:ext cx="896399" cy="332699"/>
          </a:xfrm>
          <a:prstGeom prst="rect">
            <a:avLst/>
          </a:prstGeom>
          <a:solidFill>
            <a:srgbClr val="FFFFFF"/>
          </a:solidFill>
          <a:ln>
            <a:noFill/>
          </a:ln>
        </p:spPr>
        <p:txBody>
          <a:bodyPr lIns="91425" tIns="91425" rIns="91425" bIns="91425" anchor="t" anchorCtr="0">
            <a:noAutofit/>
          </a:bodyPr>
          <a:lstStyle/>
          <a:p>
            <a:pPr>
              <a:spcBef>
                <a:spcPts val="0"/>
              </a:spcBef>
              <a:buNone/>
            </a:pPr>
            <a:r>
              <a:rPr lang="en"/>
              <a:t>Expired</a:t>
            </a:r>
          </a:p>
        </p:txBody>
      </p:sp>
    </p:spTree>
  </p:cSld>
  <p:clrMapOvr>
    <a:masterClrMapping/>
  </p:clrMapOvr>
  <p:transition spd="slow">
    <p:cut/>
  </p:transition>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8023</Words>
  <Application>Microsoft Office PowerPoint</Application>
  <PresentationFormat>On-screen Show (4:3)</PresentationFormat>
  <Paragraphs>1087</Paragraphs>
  <Slides>121</Slides>
  <Notes>121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121</vt:i4>
      </vt:variant>
    </vt:vector>
  </HeadingPairs>
  <TitlesOfParts>
    <vt:vector size="124" baseType="lpstr">
      <vt:lpstr>Arial</vt:lpstr>
      <vt:lpstr>Calibri</vt:lpstr>
      <vt:lpstr>biz</vt:lpstr>
      <vt:lpstr>Insurance Card</vt:lpstr>
      <vt:lpstr>Overview</vt:lpstr>
      <vt:lpstr>PowerPoint Presentation</vt:lpstr>
      <vt:lpstr>Problems</vt:lpstr>
      <vt:lpstr>Problems</vt:lpstr>
      <vt:lpstr>Problems</vt:lpstr>
      <vt:lpstr>Problems</vt:lpstr>
      <vt:lpstr>PowerPoint Presentation</vt:lpstr>
      <vt:lpstr>2. Solution</vt:lpstr>
      <vt:lpstr>2. Solution</vt:lpstr>
      <vt:lpstr>2. Solution</vt:lpstr>
      <vt:lpstr>2. Solution</vt:lpstr>
      <vt:lpstr>2. Solution</vt:lpstr>
      <vt:lpstr>2. Solution</vt:lpstr>
      <vt:lpstr>2. Solution</vt:lpstr>
      <vt:lpstr>2. Solution</vt:lpstr>
      <vt:lpstr>2. Solution</vt:lpstr>
      <vt:lpstr>PowerPoint Presentation</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Contract</vt:lpstr>
      <vt:lpstr>PowerPoint Presentation</vt:lpstr>
      <vt:lpstr>Card</vt:lpstr>
      <vt:lpstr>Card</vt:lpstr>
      <vt:lpstr>Card</vt:lpstr>
      <vt:lpstr>Card</vt:lpstr>
      <vt:lpstr>Card</vt:lpstr>
      <vt:lpstr>Card</vt:lpstr>
      <vt:lpstr>Card</vt:lpstr>
      <vt:lpstr>Card</vt:lpstr>
      <vt:lpstr>Card</vt:lpstr>
      <vt:lpstr>Card</vt:lpstr>
      <vt:lpstr>Card</vt:lpstr>
      <vt:lpstr>Card</vt:lpstr>
      <vt:lpstr>Card</vt:lpstr>
      <vt:lpstr>PowerPoint Presentation</vt:lpstr>
      <vt:lpstr>Print Card</vt:lpstr>
      <vt:lpstr>Print Card</vt:lpstr>
      <vt:lpstr>Print Card</vt:lpstr>
      <vt:lpstr>Print Card</vt:lpstr>
      <vt:lpstr>Print Card</vt:lpstr>
      <vt:lpstr>Print Card</vt:lpstr>
      <vt:lpstr>Print Card</vt:lpstr>
      <vt:lpstr>Print Card</vt:lpstr>
      <vt:lpstr>Print Card</vt:lpstr>
      <vt:lpstr>Print Card</vt:lpstr>
      <vt:lpstr>Print Card</vt:lpstr>
      <vt:lpstr>PowerPoint Presentation</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Check card</vt:lpstr>
      <vt:lpstr>PowerPoint Presentation</vt:lpstr>
      <vt:lpstr>Scheduler &amp; Notification</vt:lpstr>
      <vt:lpstr>Scheduler &amp; Notification</vt:lpstr>
      <vt:lpstr>Scheduler &amp; Notification</vt:lpstr>
      <vt:lpstr>Scheduler &amp; Notification</vt:lpstr>
      <vt:lpstr>Scheduler &amp; Notification</vt:lpstr>
      <vt:lpstr>Scheduler &amp; Notification</vt:lpstr>
      <vt:lpstr>Scheduler &amp; Notification</vt:lpstr>
      <vt:lpstr>Scheduler &amp; Notification</vt:lpstr>
      <vt:lpstr>Scheduler &amp; Notification</vt:lpstr>
      <vt:lpstr>Scheduler &amp; Notification</vt:lpstr>
      <vt:lpstr>Scheduler &amp; Notification</vt:lpstr>
      <vt:lpstr>PowerPoint Presentation</vt:lpstr>
      <vt:lpstr>Renew contract</vt:lpstr>
      <vt:lpstr>Renew contract</vt:lpstr>
      <vt:lpstr>Renew contract</vt:lpstr>
      <vt:lpstr>Renew contract</vt:lpstr>
      <vt:lpstr>Renew contract</vt:lpstr>
      <vt:lpstr>Renew contract</vt:lpstr>
      <vt:lpstr>Renew contract</vt:lpstr>
      <vt:lpstr>Renew contract</vt:lpstr>
      <vt:lpstr>Renew contract</vt:lpstr>
      <vt:lpstr>Renew contract</vt:lpstr>
      <vt:lpstr>Other features</vt:lpstr>
      <vt:lpstr>PowerPoint Presentation</vt:lpstr>
      <vt:lpstr>Future plans</vt:lpstr>
      <vt:lpstr>Future plans</vt:lpstr>
      <vt:lpstr>Future plans</vt:lpstr>
      <vt:lpstr>Future plans</vt:lpstr>
      <vt:lpstr>Future plans</vt:lpstr>
      <vt:lpstr>Future plans</vt:lpstr>
      <vt:lpstr>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Card</dc:title>
  <cp:lastModifiedBy>Kha Nguyễn Chí</cp:lastModifiedBy>
  <cp:revision>1</cp:revision>
  <dcterms:modified xsi:type="dcterms:W3CDTF">2015-08-20T07:43:48Z</dcterms:modified>
</cp:coreProperties>
</file>